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78" r:id="rId2"/>
    <p:sldId id="256" r:id="rId3"/>
    <p:sldId id="257" r:id="rId4"/>
    <p:sldId id="258" r:id="rId5"/>
    <p:sldId id="272" r:id="rId6"/>
    <p:sldId id="259" r:id="rId7"/>
    <p:sldId id="270" r:id="rId8"/>
    <p:sldId id="271" r:id="rId9"/>
    <p:sldId id="260" r:id="rId10"/>
    <p:sldId id="269" r:id="rId11"/>
    <p:sldId id="273" r:id="rId12"/>
    <p:sldId id="274" r:id="rId13"/>
    <p:sldId id="275" r:id="rId14"/>
    <p:sldId id="277" r:id="rId15"/>
    <p:sldId id="276" r:id="rId16"/>
    <p:sldId id="261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</p:sldIdLst>
  <p:sldSz cx="9906000" cy="6858000" type="A4"/>
  <p:notesSz cx="6815138" cy="9942513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588" y="-12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37DD8C-80CA-4F7D-B8B9-5E25C0C93C4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2B05F-6B1B-4245-89F3-D833DCCC41FA}" type="slidenum">
              <a:rPr lang="es-AR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4E561-91A0-43C0-988F-4ED4809AF160}" type="slidenum">
              <a:rPr lang="es-AR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8E7D-7ECD-44B9-AF50-77F4052DB3DC}" type="slidenum">
              <a:rPr lang="es-AR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D387EBBA-9094-4B36-A62F-6F0CC9B5B9D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B952616D-2FA8-4925-8543-1015E66385E4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8F3ED-755C-4566-8E93-7CC7EF211C87}" type="slidenum">
              <a:rPr lang="es-AR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3A2D3-1159-4A54-A661-110B82403839}" type="slidenum">
              <a:rPr lang="es-AR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A02CB-190A-474B-A405-57AF71CC5DA7}" type="slidenum">
              <a:rPr lang="es-AR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2C01-5D72-41F3-93B8-512D3AC65CC4}" type="slidenum">
              <a:rPr lang="es-AR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D934F-73F4-47E3-B789-794418CFF9AA}" type="slidenum">
              <a:rPr lang="es-AR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70957-2B29-409A-93D5-46AB8535732E}" type="slidenum">
              <a:rPr lang="es-AR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852FD-892F-407D-AB86-E57F7BA6234E}" type="slidenum">
              <a:rPr lang="es-AR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AF1AF-D326-4B48-BDB0-1C213AAACCB0}" type="slidenum">
              <a:rPr lang="es-AR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A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04F11E-FEC8-4DC1-87FC-59CFE65976FC}" type="slidenum">
              <a:rPr lang="es-AR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genbio.org/index.php?action=novedades&amp;note=304" TargetMode="External"/><Relationship Id="rId13" Type="http://schemas.openxmlformats.org/officeDocument/2006/relationships/hyperlink" Target="http://www.argenbio.org/index.php?action=novedades&amp;note=443" TargetMode="External"/><Relationship Id="rId3" Type="http://schemas.openxmlformats.org/officeDocument/2006/relationships/hyperlink" Target="http://www.argenbio.org/index.php?action=novedades&amp;note=302" TargetMode="External"/><Relationship Id="rId7" Type="http://schemas.openxmlformats.org/officeDocument/2006/relationships/hyperlink" Target="http://www.argenbio.org/index.php?action=novedades&amp;note=301" TargetMode="External"/><Relationship Id="rId12" Type="http://schemas.openxmlformats.org/officeDocument/2006/relationships/hyperlink" Target="http://www.argenbio.org/index.php?action=novedades&amp;note=291" TargetMode="External"/><Relationship Id="rId2" Type="http://schemas.openxmlformats.org/officeDocument/2006/relationships/hyperlink" Target="http://www.argenbio.org/index.php?action=novedades&amp;note=29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genbio.org/index.php?action=novedades&amp;note=305" TargetMode="External"/><Relationship Id="rId11" Type="http://schemas.openxmlformats.org/officeDocument/2006/relationships/hyperlink" Target="http://www.argenbio.org/index.php?action=novedades&amp;note=300" TargetMode="External"/><Relationship Id="rId5" Type="http://schemas.openxmlformats.org/officeDocument/2006/relationships/hyperlink" Target="http://www.argenbio.org/index.php?action=novedades&amp;note=276" TargetMode="External"/><Relationship Id="rId10" Type="http://schemas.openxmlformats.org/officeDocument/2006/relationships/hyperlink" Target="http://www.argenbio.org/index.php?action=novedades&amp;note=309" TargetMode="External"/><Relationship Id="rId4" Type="http://schemas.openxmlformats.org/officeDocument/2006/relationships/hyperlink" Target="http://www.argenbio.org/index.php?action=novedades&amp;note=308" TargetMode="External"/><Relationship Id="rId9" Type="http://schemas.openxmlformats.org/officeDocument/2006/relationships/hyperlink" Target="http://www.argenbio.org/index.php?action=novedades&amp;note=30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genbio.org/index.php?action=novedades&amp;note=541" TargetMode="External"/><Relationship Id="rId2" Type="http://schemas.openxmlformats.org/officeDocument/2006/relationships/hyperlink" Target="http://www.argenbio.org/index.php?action=novedades&amp;note=535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rgenbio.org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19149" y="260350"/>
            <a:ext cx="8261351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rgbClr val="663300"/>
                </a:solidFill>
              </a:rPr>
              <a:t>PROTEÍNAS DEL ENDOSPERMA</a:t>
            </a:r>
            <a:br>
              <a:rPr lang="en-US" sz="2800" b="1">
                <a:solidFill>
                  <a:srgbClr val="663300"/>
                </a:solidFill>
              </a:rPr>
            </a:br>
            <a:r>
              <a:rPr lang="en-US" sz="2800" b="1">
                <a:solidFill>
                  <a:srgbClr val="663300"/>
                </a:solidFill>
              </a:rPr>
              <a:t>Subunidades de la FRACCIÓN </a:t>
            </a:r>
            <a:r>
              <a:rPr lang="en-US" sz="2800" b="1" u="sng">
                <a:solidFill>
                  <a:srgbClr val="663300"/>
                </a:solidFill>
              </a:rPr>
              <a:t>GLIADINA</a:t>
            </a:r>
            <a:endParaRPr lang="es-ES" sz="2800" b="1">
              <a:solidFill>
                <a:srgbClr val="663300"/>
              </a:solidFill>
            </a:endParaRPr>
          </a:p>
        </p:txBody>
      </p:sp>
      <p:pic>
        <p:nvPicPr>
          <p:cNvPr id="27654" name="Picture 6" descr="gel gliadinas"/>
          <p:cNvPicPr>
            <a:picLocks noChangeAspect="1" noChangeArrowheads="1"/>
          </p:cNvPicPr>
          <p:nvPr/>
        </p:nvPicPr>
        <p:blipFill>
          <a:blip r:embed="rId2" cstate="print"/>
          <a:srcRect b="9575"/>
          <a:stretch>
            <a:fillRect/>
          </a:stretch>
        </p:blipFill>
        <p:spPr bwMode="auto">
          <a:xfrm>
            <a:off x="350839" y="1557340"/>
            <a:ext cx="7878762" cy="476567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7655" name="AutoShape 7"/>
          <p:cNvSpPr>
            <a:spLocks/>
          </p:cNvSpPr>
          <p:nvPr/>
        </p:nvSpPr>
        <p:spPr bwMode="auto">
          <a:xfrm>
            <a:off x="8464550" y="1628775"/>
            <a:ext cx="155575" cy="1511300"/>
          </a:xfrm>
          <a:prstGeom prst="rightBracket">
            <a:avLst>
              <a:gd name="adj" fmla="val 80952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6" name="AutoShape 8"/>
          <p:cNvSpPr>
            <a:spLocks/>
          </p:cNvSpPr>
          <p:nvPr/>
        </p:nvSpPr>
        <p:spPr bwMode="auto">
          <a:xfrm>
            <a:off x="8464550" y="3213102"/>
            <a:ext cx="155575" cy="1223963"/>
          </a:xfrm>
          <a:prstGeom prst="rightBracket">
            <a:avLst>
              <a:gd name="adj" fmla="val 65561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7" name="AutoShape 9"/>
          <p:cNvSpPr>
            <a:spLocks/>
          </p:cNvSpPr>
          <p:nvPr/>
        </p:nvSpPr>
        <p:spPr bwMode="auto">
          <a:xfrm>
            <a:off x="8464550" y="4579940"/>
            <a:ext cx="155575" cy="1728787"/>
          </a:xfrm>
          <a:prstGeom prst="rightBracket">
            <a:avLst>
              <a:gd name="adj" fmla="val 92602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8696326" y="2012950"/>
            <a:ext cx="102624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3600" b="1">
                <a:solidFill>
                  <a:srgbClr val="663300"/>
                </a:solidFill>
                <a:sym typeface="Symbol" pitchFamily="18" charset="2"/>
              </a:rPr>
              <a:t></a:t>
            </a:r>
          </a:p>
          <a:p>
            <a:endParaRPr lang="es-AR" sz="3600" b="1">
              <a:solidFill>
                <a:srgbClr val="663300"/>
              </a:solidFill>
              <a:sym typeface="Symbol" pitchFamily="18" charset="2"/>
            </a:endParaRPr>
          </a:p>
          <a:p>
            <a:endParaRPr lang="es-AR" sz="3600" b="1">
              <a:solidFill>
                <a:srgbClr val="663300"/>
              </a:solidFill>
              <a:sym typeface="Symbol" pitchFamily="18" charset="2"/>
            </a:endParaRPr>
          </a:p>
          <a:p>
            <a:r>
              <a:rPr lang="es-AR" sz="3600" b="1">
                <a:solidFill>
                  <a:srgbClr val="663300"/>
                </a:solidFill>
                <a:sym typeface="Symbol" pitchFamily="18" charset="2"/>
              </a:rPr>
              <a:t>+ </a:t>
            </a:r>
          </a:p>
          <a:p>
            <a:endParaRPr lang="es-AR" sz="3600" b="1">
              <a:solidFill>
                <a:srgbClr val="663300"/>
              </a:solidFill>
              <a:sym typeface="Symbol" pitchFamily="18" charset="2"/>
            </a:endParaRPr>
          </a:p>
          <a:p>
            <a:endParaRPr lang="es-AR" sz="3600" b="1">
              <a:solidFill>
                <a:srgbClr val="663300"/>
              </a:solidFill>
              <a:sym typeface="Symbol" pitchFamily="18" charset="2"/>
            </a:endParaRPr>
          </a:p>
          <a:p>
            <a:r>
              <a:rPr lang="es-AR" sz="3600" b="1">
                <a:solidFill>
                  <a:srgbClr val="663300"/>
                </a:solidFill>
                <a:sym typeface="Symbol" pitchFamily="18" charset="2"/>
              </a:rPr>
              <a:t>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17476" y="6453188"/>
            <a:ext cx="5694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663300"/>
                </a:solidFill>
                <a:latin typeface="Tahoma" pitchFamily="34" charset="0"/>
              </a:rPr>
              <a:t>Fuente: Cátedra de Mejoramiento Vegetal</a:t>
            </a:r>
            <a:endParaRPr lang="es-AR" sz="1600" b="1">
              <a:solidFill>
                <a:srgbClr val="6633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5" grpId="0" animBg="1"/>
      <p:bldP spid="27656" grpId="0" animBg="1"/>
      <p:bldP spid="27657" grpId="0" animBg="1"/>
      <p:bldP spid="27658" grpId="0" autoUpdateAnimBg="0"/>
      <p:bldP spid="2765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-26988"/>
            <a:ext cx="8915400" cy="1143001"/>
          </a:xfrm>
        </p:spPr>
        <p:txBody>
          <a:bodyPr/>
          <a:lstStyle/>
          <a:p>
            <a:r>
              <a:rPr lang="es-ES_tradnl" sz="4000" b="1"/>
              <a:t>Electroforesis Capilar</a:t>
            </a:r>
            <a:endParaRPr lang="es-ES" sz="4000" b="1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7539" y="1412875"/>
            <a:ext cx="6130925" cy="51752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-100013"/>
            <a:ext cx="8915400" cy="1143001"/>
          </a:xfrm>
        </p:spPr>
        <p:txBody>
          <a:bodyPr/>
          <a:lstStyle/>
          <a:p>
            <a:r>
              <a:rPr lang="es-ES_tradnl" sz="3600" b="1"/>
              <a:t>Detalles del Equipo</a:t>
            </a:r>
            <a:endParaRPr lang="es-ES" sz="3600" b="1"/>
          </a:p>
        </p:txBody>
      </p:sp>
      <p:pic>
        <p:nvPicPr>
          <p:cNvPr id="38917" name="Picture 5" descr="CETHEO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575" y="1557338"/>
            <a:ext cx="7056438" cy="517683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7201" y="1125540"/>
            <a:ext cx="8686800" cy="500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71450">
              <a:lnSpc>
                <a:spcPct val="190000"/>
              </a:lnSpc>
              <a:buFontTx/>
              <a:buChar char="•"/>
            </a:pPr>
            <a:r>
              <a:rPr lang="es-ES_tradnl" sz="2400" b="1"/>
              <a:t>      Alta resolución</a:t>
            </a:r>
            <a:endParaRPr lang="es-ES" sz="2400" b="1"/>
          </a:p>
          <a:p>
            <a:pPr marL="350838" lvl="1" eaLnBrk="0" hangingPunct="0">
              <a:lnSpc>
                <a:spcPct val="190000"/>
              </a:lnSpc>
              <a:buFontTx/>
              <a:buChar char="•"/>
            </a:pPr>
            <a:r>
              <a:rPr lang="es-ES_tradnl" sz="2400" b="1"/>
              <a:t>  Requiere pequeño volumen de muestra</a:t>
            </a:r>
            <a:r>
              <a:rPr lang="es-ES" sz="2400" b="1"/>
              <a:t> (1-10 nl) </a:t>
            </a:r>
          </a:p>
          <a:p>
            <a:pPr marL="350838" lvl="1" eaLnBrk="0" hangingPunct="0">
              <a:lnSpc>
                <a:spcPct val="190000"/>
              </a:lnSpc>
              <a:buFontTx/>
              <a:buChar char="•"/>
            </a:pPr>
            <a:r>
              <a:rPr lang="es-ES_tradnl" sz="2400" b="1"/>
              <a:t>  Rápida</a:t>
            </a:r>
            <a:r>
              <a:rPr lang="es-ES" sz="2400" b="1"/>
              <a:t> separa</a:t>
            </a:r>
            <a:r>
              <a:rPr lang="es-ES_tradnl" sz="2400" b="1"/>
              <a:t>ció</a:t>
            </a:r>
            <a:r>
              <a:rPr lang="es-ES" sz="2400" b="1"/>
              <a:t>n (1 </a:t>
            </a:r>
            <a:r>
              <a:rPr lang="es-ES_tradnl" sz="2400" b="1"/>
              <a:t>a</a:t>
            </a:r>
            <a:r>
              <a:rPr lang="es-ES" sz="2400" b="1"/>
              <a:t> 45 min.) </a:t>
            </a:r>
          </a:p>
          <a:p>
            <a:pPr marL="350838" lvl="1" eaLnBrk="0" hangingPunct="0">
              <a:lnSpc>
                <a:spcPct val="190000"/>
              </a:lnSpc>
              <a:buFontTx/>
              <a:buChar char="•"/>
            </a:pPr>
            <a:r>
              <a:rPr lang="es-ES_tradnl" sz="2400" b="1"/>
              <a:t>  Aplicable a todo tipo de sustancias</a:t>
            </a:r>
            <a:endParaRPr lang="es-ES" sz="2400" b="1"/>
          </a:p>
          <a:p>
            <a:pPr marL="350838" lvl="1" eaLnBrk="0" hangingPunct="0">
              <a:lnSpc>
                <a:spcPct val="190000"/>
              </a:lnSpc>
              <a:buFontTx/>
              <a:buChar char="•"/>
            </a:pPr>
            <a:r>
              <a:rPr lang="es-ES_tradnl" sz="2400" b="1"/>
              <a:t>  Automatización</a:t>
            </a:r>
            <a:r>
              <a:rPr lang="es-ES" sz="2400" b="1"/>
              <a:t> </a:t>
            </a:r>
          </a:p>
          <a:p>
            <a:pPr marL="350838" lvl="1" eaLnBrk="0" hangingPunct="0">
              <a:lnSpc>
                <a:spcPct val="190000"/>
              </a:lnSpc>
              <a:buFontTx/>
              <a:buChar char="•"/>
            </a:pPr>
            <a:r>
              <a:rPr lang="es-ES_tradnl" sz="2400" b="1"/>
              <a:t>  Cuantificación</a:t>
            </a:r>
            <a:r>
              <a:rPr lang="es-ES" sz="2400" b="1"/>
              <a:t> (lineal) </a:t>
            </a:r>
          </a:p>
          <a:p>
            <a:pPr marL="350838" lvl="1" eaLnBrk="0" hangingPunct="0">
              <a:lnSpc>
                <a:spcPct val="190000"/>
              </a:lnSpc>
              <a:buFontTx/>
              <a:buChar char="•"/>
            </a:pPr>
            <a:r>
              <a:rPr lang="es-ES_tradnl" sz="2400" b="1"/>
              <a:t>  Reproducibilidad</a:t>
            </a:r>
            <a:endParaRPr lang="es-ES" sz="2400" b="1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44488" y="-26988"/>
            <a:ext cx="92202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3600" b="1">
                <a:solidFill>
                  <a:schemeClr val="tx2"/>
                </a:solidFill>
              </a:rPr>
              <a:t>Ventajas de la Electroforesis Capilar</a:t>
            </a:r>
            <a:endParaRPr lang="es-ES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44450"/>
            <a:ext cx="8915400" cy="1143000"/>
          </a:xfrm>
        </p:spPr>
        <p:txBody>
          <a:bodyPr/>
          <a:lstStyle/>
          <a:p>
            <a:r>
              <a:rPr lang="es-ES_tradnl" sz="3200" b="1"/>
              <a:t>Electroforegramas de gliadinas</a:t>
            </a:r>
            <a:br>
              <a:rPr lang="es-ES_tradnl" sz="3200" b="1"/>
            </a:br>
            <a:r>
              <a:rPr lang="es-ES_tradnl" sz="3200" b="1"/>
              <a:t>analizado a través de EC</a:t>
            </a:r>
            <a:endParaRPr lang="es-ES" sz="3200" b="1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151" y="1412875"/>
            <a:ext cx="5400675" cy="52101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-171450"/>
            <a:ext cx="8915400" cy="1143000"/>
          </a:xfrm>
        </p:spPr>
        <p:txBody>
          <a:bodyPr/>
          <a:lstStyle/>
          <a:p>
            <a:r>
              <a:rPr lang="es-ES_tradnl" sz="3600" b="1"/>
              <a:t>Electroforegramas de trigos</a:t>
            </a:r>
            <a:endParaRPr lang="es-ES" sz="3600" b="1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513" y="765175"/>
            <a:ext cx="4657725" cy="5867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40"/>
            <a:ext cx="8915400" cy="922337"/>
          </a:xfrm>
        </p:spPr>
        <p:txBody>
          <a:bodyPr/>
          <a:lstStyle/>
          <a:p>
            <a:r>
              <a:rPr lang="en-US" sz="3200" b="1"/>
              <a:t>OTRAS TÉCNICAS MOLECULARES</a:t>
            </a:r>
            <a:endParaRPr lang="es-AR" sz="3200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41438"/>
            <a:ext cx="8915400" cy="4525962"/>
          </a:xfrm>
        </p:spPr>
        <p:txBody>
          <a:bodyPr/>
          <a:lstStyle/>
          <a:p>
            <a:r>
              <a:rPr lang="en-US" sz="3600" b="1"/>
              <a:t>Microsatélites</a:t>
            </a:r>
          </a:p>
          <a:p>
            <a:pPr lvl="2"/>
            <a:r>
              <a:rPr lang="en-US" sz="2800" b="1"/>
              <a:t>ADN</a:t>
            </a:r>
          </a:p>
          <a:p>
            <a:pPr lvl="2"/>
            <a:r>
              <a:rPr lang="en-US" sz="2800" b="1"/>
              <a:t>Triplete de Bases (púricas y pirimídicas)</a:t>
            </a:r>
          </a:p>
          <a:p>
            <a:pPr lvl="2"/>
            <a:r>
              <a:rPr lang="en-US" sz="2800" b="1"/>
              <a:t>Regiones polimórficas</a:t>
            </a:r>
          </a:p>
          <a:p>
            <a:r>
              <a:rPr lang="en-US" sz="3600" b="1"/>
              <a:t>PCR </a:t>
            </a:r>
            <a:r>
              <a:rPr lang="en-US" sz="2000" b="1"/>
              <a:t>(REACCIÓN EN CADENA DE LA POLIMERASA)</a:t>
            </a:r>
          </a:p>
          <a:p>
            <a:pPr lvl="2"/>
            <a:r>
              <a:rPr lang="en-US" sz="2800" b="1"/>
              <a:t>Copias</a:t>
            </a:r>
          </a:p>
          <a:p>
            <a:pPr lvl="2"/>
            <a:r>
              <a:rPr lang="en-US" sz="2800" b="1"/>
              <a:t>Geles de agarosa</a:t>
            </a:r>
          </a:p>
          <a:p>
            <a:pPr lvl="2"/>
            <a:r>
              <a:rPr lang="en-US" sz="2800" b="1"/>
              <a:t>Tinción</a:t>
            </a:r>
          </a:p>
          <a:p>
            <a:pPr lvl="2"/>
            <a:r>
              <a:rPr lang="en-US" sz="2800" b="1"/>
              <a:t>Visualización</a:t>
            </a:r>
          </a:p>
          <a:p>
            <a:pPr lvl="2"/>
            <a:endParaRPr lang="es-AR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5842133" y="0"/>
            <a:ext cx="4103423" cy="6858000"/>
            <a:chOff x="3442" y="17"/>
            <a:chExt cx="2386" cy="4320"/>
          </a:xfrm>
        </p:grpSpPr>
        <p:sp>
          <p:nvSpPr>
            <p:cNvPr id="2055" name="AutoShape 7"/>
            <p:cNvSpPr>
              <a:spLocks noChangeAspect="1" noChangeArrowheads="1" noTextEdit="1"/>
            </p:cNvSpPr>
            <p:nvPr/>
          </p:nvSpPr>
          <p:spPr bwMode="auto">
            <a:xfrm>
              <a:off x="3442" y="17"/>
              <a:ext cx="238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2" y="17"/>
              <a:ext cx="2396" cy="4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6575" y="274638"/>
            <a:ext cx="9658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¿ QUÉ ES UN OGM ?</a:t>
            </a:r>
            <a:endParaRPr lang="es-AR" sz="3200" b="1">
              <a:solidFill>
                <a:schemeClr val="tx2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6575" y="1196975"/>
            <a:ext cx="96583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200" b="1"/>
              <a:t>Organismo derivado de diferentes procesos biológicos cuyo OBJETIVO es modificar especies en base a 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Biología Molecular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Bioquímica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Patología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Genética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Con estas técnicas se logra obtener un organismo con mejor respuesta a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Enfermedades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Insectos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Balance de aa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Calidad industrial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Manejo del cultivo a campo</a:t>
            </a:r>
            <a:endParaRPr lang="es-AR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3063" y="1600201"/>
            <a:ext cx="99489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/>
              <a:t>Organismo en el que cualquiera de sus genes ha sido modificado por medio 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/>
              <a:t>Inserción por cualquier método  usando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b="1"/>
              <a:t>Cualquier vector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b="1"/>
              <a:t>inyección de material genético heredable preparado fuera del organismo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b="1"/>
              <a:t>ADN con fertilización in vitro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b="1"/>
              <a:t>de manera de producir una combinación de nuevo material genético que es heredable</a:t>
            </a:r>
          </a:p>
          <a:p>
            <a:pPr marL="742950" lvl="1" indent="-285750">
              <a:spcBef>
                <a:spcPct val="20000"/>
              </a:spcBef>
            </a:pPr>
            <a:endParaRPr lang="en-US" sz="2400" b="1"/>
          </a:p>
          <a:p>
            <a:pPr marL="742950" lvl="1" indent="-285750">
              <a:spcBef>
                <a:spcPct val="20000"/>
              </a:spcBef>
            </a:pPr>
            <a:r>
              <a:rPr lang="en-US" sz="2800" b="1"/>
              <a:t>Esa combinación </a:t>
            </a:r>
            <a:r>
              <a:rPr lang="en-US" sz="2800" b="1">
                <a:solidFill>
                  <a:srgbClr val="CC0000"/>
                </a:solidFill>
              </a:rPr>
              <a:t>NO </a:t>
            </a:r>
            <a:r>
              <a:rPr lang="en-US" sz="2800" b="1"/>
              <a:t>debe suceder naturalmente</a:t>
            </a:r>
            <a:endParaRPr lang="es-AR" sz="2800" b="1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36575" y="274638"/>
            <a:ext cx="9658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¿ Qué es un OGM para Argentina ?</a:t>
            </a:r>
            <a:endParaRPr lang="es-AR" sz="3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/>
      <p:bldP spid="30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6575" y="274639"/>
            <a:ext cx="96583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Hay RIESGOS en los OGM???</a:t>
            </a:r>
            <a:endParaRPr lang="es-AR" sz="3600" b="1">
              <a:solidFill>
                <a:schemeClr val="tx2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36576" y="1196975"/>
            <a:ext cx="8473414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FF3300"/>
                </a:solidFill>
              </a:rPr>
              <a:t>Salud Humana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Alergias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Resistencia a antibióticos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FF3300"/>
                </a:solidFill>
              </a:rPr>
              <a:t>Ambientales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Interacción con las especies existentes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Interacción con especies de otros géneros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Escape de genes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FF3300"/>
                </a:solidFill>
              </a:rPr>
              <a:t>Éticas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Derechos de propiedad (PATENTES)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Convicciones Religiosas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Concentración Industrial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Genes TERMINATOR y TRAIDOR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Evaluaciones en límites aceptables</a:t>
            </a:r>
            <a:endParaRPr lang="es-AR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IDENTIFICACION VARIETAL</a:t>
            </a:r>
            <a:endParaRPr lang="es-AR" sz="3600" b="1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Modos de identificación</a:t>
            </a:r>
          </a:p>
          <a:p>
            <a:pPr lvl="4">
              <a:lnSpc>
                <a:spcPct val="90000"/>
              </a:lnSpc>
            </a:pPr>
            <a:r>
              <a:rPr lang="en-US"/>
              <a:t>Morfológicos</a:t>
            </a:r>
          </a:p>
          <a:p>
            <a:pPr lvl="4">
              <a:lnSpc>
                <a:spcPct val="90000"/>
              </a:lnSpc>
            </a:pPr>
            <a:r>
              <a:rPr lang="en-US"/>
              <a:t>Moleculares</a:t>
            </a:r>
          </a:p>
          <a:p>
            <a:pPr>
              <a:lnSpc>
                <a:spcPct val="90000"/>
              </a:lnSpc>
            </a:pPr>
            <a:r>
              <a:rPr lang="en-US"/>
              <a:t>Uso de ambos</a:t>
            </a:r>
          </a:p>
          <a:p>
            <a:pPr lvl="4">
              <a:lnSpc>
                <a:spcPct val="90000"/>
              </a:lnSpc>
            </a:pPr>
            <a:r>
              <a:rPr lang="en-US"/>
              <a:t>Canadá</a:t>
            </a:r>
          </a:p>
          <a:p>
            <a:pPr lvl="4">
              <a:lnSpc>
                <a:spcPct val="90000"/>
              </a:lnSpc>
            </a:pPr>
            <a:r>
              <a:rPr lang="en-US"/>
              <a:t>Italia</a:t>
            </a:r>
          </a:p>
          <a:p>
            <a:pPr lvl="4">
              <a:lnSpc>
                <a:spcPct val="90000"/>
              </a:lnSpc>
            </a:pPr>
            <a:r>
              <a:rPr lang="en-US"/>
              <a:t>Argentina (caso especial)</a:t>
            </a:r>
          </a:p>
          <a:p>
            <a:pPr>
              <a:lnSpc>
                <a:spcPct val="90000"/>
              </a:lnSpc>
            </a:pPr>
            <a:r>
              <a:rPr lang="en-US"/>
              <a:t>Semilla ilegal</a:t>
            </a:r>
          </a:p>
          <a:p>
            <a:pPr>
              <a:lnSpc>
                <a:spcPct val="90000"/>
              </a:lnSpc>
            </a:pPr>
            <a:r>
              <a:rPr lang="en-US"/>
              <a:t>ARPOV  -  INASE  -  ASA - CSA</a:t>
            </a:r>
          </a:p>
          <a:p>
            <a:pPr>
              <a:lnSpc>
                <a:spcPct val="90000"/>
              </a:lnSpc>
            </a:pPr>
            <a:r>
              <a:rPr lang="en-US"/>
              <a:t>Valor de la semilla</a:t>
            </a:r>
          </a:p>
          <a:p>
            <a:pPr>
              <a:lnSpc>
                <a:spcPct val="90000"/>
              </a:lnSpc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6575" y="115888"/>
            <a:ext cx="96583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Métodos de Detección de OGM</a:t>
            </a:r>
            <a:endParaRPr lang="es-AR" sz="3600" b="1">
              <a:solidFill>
                <a:schemeClr val="tx2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74699" y="981075"/>
            <a:ext cx="101949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solidFill>
                  <a:srgbClr val="FF3300"/>
                </a:solidFill>
              </a:rPr>
              <a:t>Pruebas</a:t>
            </a:r>
            <a:r>
              <a:rPr lang="en-US" sz="2400" b="1" dirty="0">
                <a:solidFill>
                  <a:srgbClr val="FF3300"/>
                </a:solidFill>
              </a:rPr>
              <a:t> de </a:t>
            </a:r>
            <a:r>
              <a:rPr lang="en-US" sz="2400" b="1" dirty="0" err="1">
                <a:solidFill>
                  <a:srgbClr val="FF3300"/>
                </a:solidFill>
              </a:rPr>
              <a:t>Bioensayo</a:t>
            </a:r>
            <a:endParaRPr lang="en-US" sz="2400" b="1" dirty="0">
              <a:solidFill>
                <a:srgbClr val="FF3300"/>
              </a:solidFill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Test de </a:t>
            </a:r>
            <a:r>
              <a:rPr lang="en-US" b="1" dirty="0" err="1"/>
              <a:t>germinación</a:t>
            </a:r>
            <a:r>
              <a:rPr lang="en-US" b="1" dirty="0"/>
              <a:t> en </a:t>
            </a:r>
            <a:r>
              <a:rPr lang="en-US" b="1" dirty="0" err="1"/>
              <a:t>maíz</a:t>
            </a:r>
            <a:r>
              <a:rPr lang="en-US" b="1" dirty="0"/>
              <a:t>, </a:t>
            </a:r>
            <a:r>
              <a:rPr lang="en-US" b="1" dirty="0" err="1"/>
              <a:t>soja</a:t>
            </a:r>
            <a:r>
              <a:rPr lang="en-US" b="1" dirty="0"/>
              <a:t>, colza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 err="1"/>
              <a:t>Presencia</a:t>
            </a:r>
            <a:r>
              <a:rPr lang="en-US" b="1" dirty="0"/>
              <a:t> de un </a:t>
            </a:r>
            <a:r>
              <a:rPr lang="en-US" b="1" dirty="0" err="1"/>
              <a:t>herbicida</a:t>
            </a:r>
            <a:r>
              <a:rPr lang="en-US" b="1" dirty="0"/>
              <a:t> </a:t>
            </a:r>
            <a:r>
              <a:rPr lang="en-US" b="1" dirty="0" err="1"/>
              <a:t>específico</a:t>
            </a:r>
            <a:endParaRPr lang="en-US" b="1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 err="1"/>
              <a:t>Resultados</a:t>
            </a:r>
            <a:r>
              <a:rPr lang="en-US" b="1" dirty="0"/>
              <a:t> </a:t>
            </a:r>
            <a:r>
              <a:rPr lang="en-US" b="1" dirty="0" err="1"/>
              <a:t>mas</a:t>
            </a:r>
            <a:r>
              <a:rPr lang="en-US" b="1" dirty="0"/>
              <a:t> </a:t>
            </a:r>
            <a:r>
              <a:rPr lang="en-US" b="1" dirty="0" err="1"/>
              <a:t>confiables</a:t>
            </a:r>
            <a:r>
              <a:rPr lang="en-US" b="1" dirty="0"/>
              <a:t> en </a:t>
            </a:r>
            <a:r>
              <a:rPr lang="en-US" b="1" dirty="0" err="1"/>
              <a:t>plátulas</a:t>
            </a:r>
            <a:r>
              <a:rPr lang="en-US" b="1" dirty="0"/>
              <a:t> de 15 </a:t>
            </a:r>
            <a:r>
              <a:rPr lang="en-US" b="1" dirty="0" err="1"/>
              <a:t>dias</a:t>
            </a:r>
            <a:r>
              <a:rPr lang="en-US" b="1" dirty="0"/>
              <a:t> de </a:t>
            </a:r>
            <a:r>
              <a:rPr lang="en-US" b="1" dirty="0" err="1"/>
              <a:t>germinadas</a:t>
            </a:r>
            <a:endParaRPr lang="en-US" b="1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Se </a:t>
            </a:r>
            <a:r>
              <a:rPr lang="en-US" b="1" dirty="0" err="1"/>
              <a:t>pueden</a:t>
            </a:r>
            <a:r>
              <a:rPr lang="en-US" b="1" dirty="0"/>
              <a:t> </a:t>
            </a:r>
            <a:r>
              <a:rPr lang="en-US" b="1" dirty="0" err="1"/>
              <a:t>analizar</a:t>
            </a:r>
            <a:r>
              <a:rPr lang="en-US" b="1" dirty="0"/>
              <a:t> </a:t>
            </a:r>
            <a:r>
              <a:rPr lang="en-US" b="1" dirty="0" err="1"/>
              <a:t>hasta</a:t>
            </a:r>
            <a:r>
              <a:rPr lang="en-US" b="1" dirty="0"/>
              <a:t> 2500 </a:t>
            </a:r>
            <a:r>
              <a:rPr lang="en-US" b="1" dirty="0" err="1"/>
              <a:t>semillas</a:t>
            </a:r>
            <a:r>
              <a:rPr lang="en-US" b="1" dirty="0"/>
              <a:t> de </a:t>
            </a:r>
            <a:r>
              <a:rPr lang="en-US" b="1" dirty="0" err="1"/>
              <a:t>vagones</a:t>
            </a:r>
            <a:r>
              <a:rPr lang="en-US" b="1" dirty="0"/>
              <a:t>, </a:t>
            </a:r>
            <a:r>
              <a:rPr lang="en-US" b="1" dirty="0" err="1"/>
              <a:t>buques</a:t>
            </a: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solidFill>
                  <a:srgbClr val="FF3300"/>
                </a:solidFill>
              </a:rPr>
              <a:t>Prueba</a:t>
            </a:r>
            <a:r>
              <a:rPr lang="en-US" sz="2400" b="1" dirty="0">
                <a:solidFill>
                  <a:srgbClr val="FF3300"/>
                </a:solidFill>
              </a:rPr>
              <a:t> ELISA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 err="1"/>
              <a:t>Dectecta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proteína</a:t>
            </a:r>
            <a:r>
              <a:rPr lang="en-US" b="1" dirty="0"/>
              <a:t> </a:t>
            </a:r>
            <a:r>
              <a:rPr lang="en-US" b="1" dirty="0" err="1"/>
              <a:t>específica</a:t>
            </a:r>
            <a:r>
              <a:rPr lang="en-US" b="1" dirty="0"/>
              <a:t> 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Un </a:t>
            </a:r>
            <a:r>
              <a:rPr lang="en-US" b="1" dirty="0" err="1"/>
              <a:t>anticuerpo</a:t>
            </a:r>
            <a:r>
              <a:rPr lang="en-US" b="1" dirty="0"/>
              <a:t> </a:t>
            </a:r>
            <a:r>
              <a:rPr lang="en-US" b="1" dirty="0" err="1"/>
              <a:t>específco</a:t>
            </a:r>
            <a:r>
              <a:rPr lang="en-US" b="1" dirty="0"/>
              <a:t> la </a:t>
            </a:r>
            <a:r>
              <a:rPr lang="en-US" b="1" dirty="0" err="1"/>
              <a:t>captura</a:t>
            </a:r>
            <a:endParaRPr lang="en-US" b="1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 err="1"/>
              <a:t>Resultados</a:t>
            </a:r>
            <a:r>
              <a:rPr lang="en-US" b="1" dirty="0"/>
              <a:t> </a:t>
            </a:r>
            <a:r>
              <a:rPr lang="en-US" b="1" dirty="0" err="1"/>
              <a:t>rápidos</a:t>
            </a:r>
            <a:r>
              <a:rPr lang="en-US" b="1" dirty="0"/>
              <a:t>, </a:t>
            </a:r>
            <a:r>
              <a:rPr lang="en-US" b="1" dirty="0" err="1"/>
              <a:t>poca</a:t>
            </a:r>
            <a:r>
              <a:rPr lang="en-US" b="1" dirty="0"/>
              <a:t> </a:t>
            </a:r>
            <a:r>
              <a:rPr lang="en-US" b="1" dirty="0" err="1"/>
              <a:t>inversión</a:t>
            </a:r>
            <a:r>
              <a:rPr lang="en-US" b="1" dirty="0"/>
              <a:t> en </a:t>
            </a:r>
            <a:r>
              <a:rPr lang="en-US" b="1" dirty="0" err="1"/>
              <a:t>equipos</a:t>
            </a:r>
            <a:endParaRPr lang="en-US" b="1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 err="1"/>
              <a:t>Resultados</a:t>
            </a:r>
            <a:r>
              <a:rPr lang="en-US" b="1" dirty="0"/>
              <a:t> </a:t>
            </a:r>
            <a:r>
              <a:rPr lang="en-US" b="1" dirty="0" err="1"/>
              <a:t>falsos</a:t>
            </a:r>
            <a:r>
              <a:rPr lang="en-US" b="1" dirty="0"/>
              <a:t> + ó - se </a:t>
            </a:r>
            <a:r>
              <a:rPr lang="en-US" b="1" dirty="0" err="1"/>
              <a:t>obtienen</a:t>
            </a:r>
            <a:r>
              <a:rPr lang="en-US" b="1" dirty="0"/>
              <a:t> en </a:t>
            </a:r>
            <a:r>
              <a:rPr lang="en-US" b="1" dirty="0" err="1"/>
              <a:t>organismos</a:t>
            </a:r>
            <a:r>
              <a:rPr lang="en-US" b="1" dirty="0"/>
              <a:t> </a:t>
            </a:r>
            <a:r>
              <a:rPr lang="en-US" b="1" dirty="0" err="1"/>
              <a:t>crecidos</a:t>
            </a:r>
            <a:r>
              <a:rPr lang="en-US" b="1" dirty="0"/>
              <a:t> en </a:t>
            </a:r>
            <a:r>
              <a:rPr lang="en-US" b="1" dirty="0" err="1"/>
              <a:t>diferentes</a:t>
            </a:r>
            <a:r>
              <a:rPr lang="en-US" b="1" dirty="0"/>
              <a:t> </a:t>
            </a:r>
            <a:r>
              <a:rPr lang="en-US" b="1" dirty="0" err="1"/>
              <a:t>ambientes</a:t>
            </a: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solidFill>
                  <a:srgbClr val="FF3300"/>
                </a:solidFill>
              </a:rPr>
              <a:t>Pruebas</a:t>
            </a:r>
            <a:r>
              <a:rPr lang="en-US" sz="2400" b="1" dirty="0">
                <a:solidFill>
                  <a:srgbClr val="FF3300"/>
                </a:solidFill>
              </a:rPr>
              <a:t> de PCR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 err="1"/>
              <a:t>Detecta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cierta</a:t>
            </a:r>
            <a:r>
              <a:rPr lang="en-US" b="1" dirty="0"/>
              <a:t> </a:t>
            </a:r>
            <a:r>
              <a:rPr lang="en-US" b="1" dirty="0" err="1"/>
              <a:t>secuencia</a:t>
            </a:r>
            <a:r>
              <a:rPr lang="en-US" b="1" dirty="0"/>
              <a:t> de ADN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Se </a:t>
            </a:r>
            <a:r>
              <a:rPr lang="en-US" b="1" dirty="0" err="1"/>
              <a:t>usa</a:t>
            </a:r>
            <a:r>
              <a:rPr lang="en-US" b="1" dirty="0"/>
              <a:t> en </a:t>
            </a:r>
            <a:r>
              <a:rPr lang="en-US" b="1" dirty="0" err="1"/>
              <a:t>maíz</a:t>
            </a:r>
            <a:r>
              <a:rPr lang="en-US" b="1" dirty="0"/>
              <a:t> y </a:t>
            </a:r>
            <a:r>
              <a:rPr lang="en-US" b="1" dirty="0" err="1"/>
              <a:t>soja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decidir</a:t>
            </a:r>
            <a:r>
              <a:rPr lang="en-US" b="1" dirty="0"/>
              <a:t> </a:t>
            </a:r>
            <a:r>
              <a:rPr lang="en-US" b="1" dirty="0" err="1"/>
              <a:t>almacenamiento</a:t>
            </a:r>
            <a:r>
              <a:rPr lang="en-US" b="1" dirty="0"/>
              <a:t> </a:t>
            </a:r>
            <a:r>
              <a:rPr lang="en-US" b="1" dirty="0" err="1"/>
              <a:t>diferenciado</a:t>
            </a:r>
            <a:endParaRPr lang="en-US" b="1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Los </a:t>
            </a:r>
            <a:r>
              <a:rPr lang="en-US" b="1" dirty="0" err="1"/>
              <a:t>resultados</a:t>
            </a:r>
            <a:r>
              <a:rPr lang="en-US" b="1" dirty="0"/>
              <a:t> </a:t>
            </a:r>
            <a:r>
              <a:rPr lang="en-US" b="1" dirty="0" err="1"/>
              <a:t>falsos</a:t>
            </a:r>
            <a:r>
              <a:rPr lang="en-US" b="1" dirty="0"/>
              <a:t> + ó – son </a:t>
            </a:r>
            <a:r>
              <a:rPr lang="en-US" b="1" dirty="0" err="1"/>
              <a:t>raros</a:t>
            </a:r>
            <a:endParaRPr lang="en-US" b="1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Se </a:t>
            </a:r>
            <a:r>
              <a:rPr lang="en-US" b="1" dirty="0" err="1"/>
              <a:t>puede</a:t>
            </a:r>
            <a:r>
              <a:rPr lang="en-US" b="1" dirty="0"/>
              <a:t> </a:t>
            </a:r>
            <a:r>
              <a:rPr lang="en-US" b="1" dirty="0" err="1"/>
              <a:t>cuantificar</a:t>
            </a:r>
            <a:r>
              <a:rPr lang="en-US" b="1" dirty="0"/>
              <a:t> la </a:t>
            </a:r>
            <a:r>
              <a:rPr lang="en-US" b="1" dirty="0" err="1"/>
              <a:t>reacción</a:t>
            </a:r>
            <a:endParaRPr lang="en-US" b="1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Se </a:t>
            </a:r>
            <a:r>
              <a:rPr lang="en-US" b="1" dirty="0" err="1"/>
              <a:t>pueden</a:t>
            </a:r>
            <a:r>
              <a:rPr lang="en-US" b="1" dirty="0"/>
              <a:t> </a:t>
            </a:r>
            <a:r>
              <a:rPr lang="en-US" b="1" dirty="0" err="1"/>
              <a:t>analizar</a:t>
            </a:r>
            <a:r>
              <a:rPr lang="en-US" b="1" dirty="0"/>
              <a:t> </a:t>
            </a:r>
            <a:r>
              <a:rPr lang="en-US" b="1" dirty="0" err="1"/>
              <a:t>semillas</a:t>
            </a:r>
            <a:r>
              <a:rPr lang="en-US" b="1" dirty="0"/>
              <a:t> </a:t>
            </a:r>
            <a:r>
              <a:rPr lang="en-US" b="1" dirty="0" err="1"/>
              <a:t>individuales</a:t>
            </a:r>
            <a:r>
              <a:rPr lang="en-US" b="1" dirty="0"/>
              <a:t> (</a:t>
            </a:r>
            <a:r>
              <a:rPr lang="en-US" b="1" dirty="0" err="1"/>
              <a:t>hasta</a:t>
            </a:r>
            <a:r>
              <a:rPr lang="en-US" b="1" dirty="0"/>
              <a:t> 1000)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A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2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2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2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5888"/>
            <a:ext cx="9906000" cy="67421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 t="4861"/>
          <a:stretch>
            <a:fillRect/>
          </a:stretch>
        </p:blipFill>
        <p:spPr bwMode="auto">
          <a:xfrm>
            <a:off x="519377" y="0"/>
            <a:ext cx="7080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7895564" y="1365250"/>
            <a:ext cx="17443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220000"/>
              </a:lnSpc>
            </a:pPr>
            <a:r>
              <a:rPr lang="es-ES_tradnl" sz="2400"/>
              <a:t>Países y </a:t>
            </a:r>
          </a:p>
          <a:p>
            <a:pPr>
              <a:lnSpc>
                <a:spcPct val="220000"/>
              </a:lnSpc>
            </a:pPr>
            <a:r>
              <a:rPr lang="es-ES_tradnl" sz="2400"/>
              <a:t>Mega</a:t>
            </a:r>
          </a:p>
          <a:p>
            <a:pPr>
              <a:lnSpc>
                <a:spcPct val="220000"/>
              </a:lnSpc>
            </a:pPr>
            <a:r>
              <a:rPr lang="es-ES_tradnl" sz="2400"/>
              <a:t>países</a:t>
            </a:r>
          </a:p>
          <a:p>
            <a:pPr>
              <a:lnSpc>
                <a:spcPct val="220000"/>
              </a:lnSpc>
            </a:pPr>
            <a:r>
              <a:rPr lang="es-ES_tradnl" sz="2400"/>
              <a:t>Bio</a:t>
            </a:r>
          </a:p>
          <a:p>
            <a:pPr>
              <a:lnSpc>
                <a:spcPct val="220000"/>
              </a:lnSpc>
            </a:pPr>
            <a:r>
              <a:rPr lang="es-ES_tradnl" sz="2400"/>
              <a:t>tenológicos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739511" y="44450"/>
            <a:ext cx="842526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_tradnl" sz="2800" b="1"/>
              <a:t>Área global cultivada con OGM, por país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_tradnl" sz="2800" b="1"/>
              <a:t>(sobre 148 millones de hectáreas</a:t>
            </a:r>
          </a:p>
        </p:txBody>
      </p:sp>
      <p:pic>
        <p:nvPicPr>
          <p:cNvPr id="68618" name="Picture 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727" y="1666875"/>
            <a:ext cx="9362546" cy="4100513"/>
          </a:xfrm>
          <a:noFill/>
          <a:ln/>
        </p:spPr>
      </p:pic>
      <p:pic>
        <p:nvPicPr>
          <p:cNvPr id="68623" name="Picture 1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5619" y="5589588"/>
            <a:ext cx="8972154" cy="7794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44450"/>
            <a:ext cx="8915400" cy="1143000"/>
          </a:xfrm>
        </p:spPr>
        <p:txBody>
          <a:bodyPr/>
          <a:lstStyle/>
          <a:p>
            <a:r>
              <a:rPr lang="es-ES_tradnl" sz="3200" b="1"/>
              <a:t>Países que adoptaron en mayor medida la Biotecnolgía, hasta 2011</a:t>
            </a:r>
          </a:p>
        </p:txBody>
      </p:sp>
      <p:pic>
        <p:nvPicPr>
          <p:cNvPr id="61445" name="Picture 5" descr="paises biotec201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946" y="1455739"/>
            <a:ext cx="9634273" cy="4852987"/>
          </a:xfrm>
          <a:noFill/>
          <a:ln/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-116946" y="6453188"/>
            <a:ext cx="943821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/>
              <a:t>Fuente: ISAAA, </a:t>
            </a:r>
            <a:r>
              <a:rPr lang="es-ES_tradnl" sz="1600" b="1"/>
              <a:t>Servicio para la Adquisición de Aplicaciones Agro-biotecnológicas </a:t>
            </a:r>
            <a:r>
              <a:rPr lang="pt-BR" sz="1600" b="1"/>
              <a:t>2011</a:t>
            </a:r>
            <a:endParaRPr lang="es-ES" sz="1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51325" y="3117850"/>
            <a:ext cx="5654675" cy="3767138"/>
          </a:xfrm>
          <a:noFill/>
          <a:ln/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b="1"/>
              <a:t>Situación actual en Argentina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600200"/>
            <a:ext cx="9216364" cy="4997450"/>
          </a:xfrm>
        </p:spPr>
        <p:txBody>
          <a:bodyPr/>
          <a:lstStyle/>
          <a:p>
            <a:pPr>
              <a:lnSpc>
                <a:spcPct val="160000"/>
              </a:lnSpc>
              <a:buFontTx/>
              <a:buNone/>
            </a:pPr>
            <a:r>
              <a:rPr lang="es-ES_tradnl" sz="2000" b="1"/>
              <a:t>Actualmente se siembran los siguientes cultivos transgénicos: </a:t>
            </a:r>
          </a:p>
          <a:p>
            <a:pPr lvl="1">
              <a:lnSpc>
                <a:spcPct val="160000"/>
              </a:lnSpc>
            </a:pPr>
            <a:r>
              <a:rPr lang="es-ES_tradnl" sz="2000" b="1"/>
              <a:t>Soja tolerante al herbicida glifosato </a:t>
            </a:r>
          </a:p>
          <a:p>
            <a:pPr lvl="1">
              <a:lnSpc>
                <a:spcPct val="160000"/>
              </a:lnSpc>
            </a:pPr>
            <a:r>
              <a:rPr lang="es-ES_tradnl" sz="2000" b="1"/>
              <a:t>Maíz Bt resistente a insectos lepidópteros </a:t>
            </a:r>
          </a:p>
          <a:p>
            <a:pPr lvl="1">
              <a:lnSpc>
                <a:spcPct val="160000"/>
              </a:lnSpc>
            </a:pPr>
            <a:r>
              <a:rPr lang="es-ES_tradnl" sz="2000" b="1"/>
              <a:t>Maíz tolerante al herb</a:t>
            </a:r>
            <a:r>
              <a:rPr lang="es-ES_tradnl" sz="2000" b="1">
                <a:solidFill>
                  <a:schemeClr val="bg1"/>
                </a:solidFill>
              </a:rPr>
              <a:t>icida</a:t>
            </a:r>
            <a:r>
              <a:rPr lang="es-ES_tradnl" sz="2000" b="1"/>
              <a:t> </a:t>
            </a:r>
            <a:r>
              <a:rPr lang="es-ES_tradnl" sz="2000" b="1">
                <a:solidFill>
                  <a:schemeClr val="bg1"/>
                </a:solidFill>
              </a:rPr>
              <a:t>glifosato  </a:t>
            </a:r>
          </a:p>
          <a:p>
            <a:pPr lvl="1">
              <a:lnSpc>
                <a:spcPct val="160000"/>
              </a:lnSpc>
            </a:pPr>
            <a:r>
              <a:rPr lang="es-ES_tradnl" sz="2000" b="1"/>
              <a:t>Maíz Bt resistente a insectos </a:t>
            </a:r>
            <a:r>
              <a:rPr lang="es-ES_tradnl" sz="2000" b="1">
                <a:solidFill>
                  <a:schemeClr val="bg1"/>
                </a:solidFill>
              </a:rPr>
              <a:t>lepidópteros y tolerante al</a:t>
            </a:r>
            <a:r>
              <a:rPr lang="es-ES_tradnl" sz="2000" b="1"/>
              <a:t> herbicida glifosato (car</a:t>
            </a:r>
            <a:r>
              <a:rPr lang="es-ES_tradnl" sz="2000" b="1">
                <a:solidFill>
                  <a:schemeClr val="bg1"/>
                </a:solidFill>
              </a:rPr>
              <a:t>acterísticas acumuladas por</a:t>
            </a:r>
            <a:r>
              <a:rPr lang="es-ES_tradnl" sz="2000" b="1"/>
              <a:t> cruzamiento) </a:t>
            </a:r>
          </a:p>
          <a:p>
            <a:pPr lvl="1">
              <a:lnSpc>
                <a:spcPct val="160000"/>
              </a:lnSpc>
            </a:pPr>
            <a:r>
              <a:rPr lang="es-ES_tradnl" sz="2000" b="1"/>
              <a:t>Algodón Bt resistente a </a:t>
            </a:r>
            <a:r>
              <a:rPr lang="es-ES_tradnl" sz="2000" b="1">
                <a:solidFill>
                  <a:schemeClr val="bg1"/>
                </a:solidFill>
              </a:rPr>
              <a:t>insectos lepidópteros </a:t>
            </a:r>
          </a:p>
          <a:p>
            <a:pPr lvl="1">
              <a:lnSpc>
                <a:spcPct val="160000"/>
              </a:lnSpc>
            </a:pPr>
            <a:r>
              <a:rPr lang="es-ES_tradnl" sz="2000" b="1"/>
              <a:t>Algodón tolerante al h</a:t>
            </a:r>
            <a:r>
              <a:rPr lang="es-ES_tradnl" sz="2000" b="1">
                <a:solidFill>
                  <a:schemeClr val="bg1"/>
                </a:solidFill>
              </a:rPr>
              <a:t>erbicida</a:t>
            </a:r>
            <a:r>
              <a:rPr lang="es-ES_tradnl" sz="2000" b="1"/>
              <a:t> </a:t>
            </a:r>
            <a:r>
              <a:rPr lang="es-ES_tradnl" sz="2000" b="1">
                <a:solidFill>
                  <a:schemeClr val="bg1"/>
                </a:solidFill>
              </a:rPr>
              <a:t>glifosato </a:t>
            </a:r>
          </a:p>
          <a:p>
            <a:pPr>
              <a:lnSpc>
                <a:spcPct val="160000"/>
              </a:lnSpc>
            </a:pPr>
            <a:endParaRPr lang="es-ES_tradnl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-5640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4882" name="Rectangle 370"/>
          <p:cNvSpPr>
            <a:spLocks noChangeArrowheads="1"/>
          </p:cNvSpPr>
          <p:nvPr/>
        </p:nvSpPr>
        <p:spPr bwMode="auto">
          <a:xfrm>
            <a:off x="0" y="6392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5346" name="Group 834"/>
          <p:cNvGraphicFramePr>
            <a:graphicFrameLocks noGrp="1"/>
          </p:cNvGraphicFramePr>
          <p:nvPr/>
        </p:nvGraphicFramePr>
        <p:xfrm>
          <a:off x="584729" y="115888"/>
          <a:ext cx="8813932" cy="6079491"/>
        </p:xfrm>
        <a:graphic>
          <a:graphicData uri="http://schemas.openxmlformats.org/drawingml/2006/table">
            <a:tbl>
              <a:tblPr/>
              <a:tblGrid>
                <a:gridCol w="1040474"/>
                <a:gridCol w="4965038"/>
                <a:gridCol w="1327679"/>
                <a:gridCol w="1480741"/>
              </a:tblGrid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Cultivo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Característica introducida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Evento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Año de aprobación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soja</a:t>
                      </a:r>
                      <a:endParaRPr kumimoji="0" lang="es-ES_tradnl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tolerancia al 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rebuchet MS" pitchFamily="34" charset="0"/>
                        </a:rPr>
                        <a:t>herbicida</a:t>
                      </a: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glifosato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2"/>
                        </a:rPr>
                        <a:t>40-3-2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1996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maíz</a:t>
                      </a:r>
                      <a:endParaRPr kumimoji="0" lang="es-ES_tradnl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resistencia a 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rebuchet MS" pitchFamily="34" charset="0"/>
                        </a:rPr>
                        <a:t>insectos</a:t>
                      </a: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lepidópteros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3"/>
                        </a:rPr>
                        <a:t>176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1998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maíz</a:t>
                      </a:r>
                      <a:endParaRPr kumimoji="0" lang="es-ES_tradnl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tolerancia al 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rebuchet MS" pitchFamily="34" charset="0"/>
                        </a:rPr>
                        <a:t>herbicida </a:t>
                      </a: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glufosinato de amonio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4"/>
                        </a:rPr>
                        <a:t>T25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1998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algodón</a:t>
                      </a:r>
                      <a:endParaRPr kumimoji="0" lang="es-ES_tradnl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resistencia a 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rebuchet MS" pitchFamily="34" charset="0"/>
                        </a:rPr>
                        <a:t>insectos</a:t>
                      </a: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lepidópteros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5"/>
                        </a:rPr>
                        <a:t>MON531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1998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maíz</a:t>
                      </a:r>
                      <a:endParaRPr kumimoji="0" lang="es-ES_tradnl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resistencia a 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rebuchet MS" pitchFamily="34" charset="0"/>
                        </a:rPr>
                        <a:t>insectos</a:t>
                      </a: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lepidópteros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6"/>
                        </a:rPr>
                        <a:t>MON810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1998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algodón</a:t>
                      </a:r>
                      <a:endParaRPr kumimoji="0" lang="es-ES_tradnl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tolerancia al 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rebuchet MS" pitchFamily="34" charset="0"/>
                        </a:rPr>
                        <a:t>herbicida</a:t>
                      </a: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glifosato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7"/>
                        </a:rPr>
                        <a:t>MON 1445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2001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maíz</a:t>
                      </a:r>
                      <a:endParaRPr kumimoji="0" lang="es-ES_tradnl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resistencia a 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rebuchet MS" pitchFamily="34" charset="0"/>
                        </a:rPr>
                        <a:t>insectos</a:t>
                      </a: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lepidópteros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8"/>
                        </a:rPr>
                        <a:t>Bt11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2001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maíz</a:t>
                      </a:r>
                      <a:endParaRPr kumimoji="0" lang="es-ES_tradnl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tolerancia al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rebuchet MS" pitchFamily="34" charset="0"/>
                        </a:rPr>
                        <a:t> herbicida</a:t>
                      </a: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glifosato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9"/>
                        </a:rPr>
                        <a:t>NK603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2004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maíz</a:t>
                      </a:r>
                      <a:endParaRPr kumimoji="0" lang="es-ES_tradnl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resistencia a 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rebuchet MS" pitchFamily="34" charset="0"/>
                        </a:rPr>
                        <a:t>insectos</a:t>
                      </a: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lepidópteros y tolerancia al herbicida glufosinato de amonio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10"/>
                        </a:rPr>
                        <a:t>TC1507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2005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maíz</a:t>
                      </a:r>
                      <a:endParaRPr kumimoji="0" lang="es-ES_tradnl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tolerancia al 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rebuchet MS" pitchFamily="34" charset="0"/>
                        </a:rPr>
                        <a:t>herbicida</a:t>
                      </a: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glifosato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11"/>
                        </a:rPr>
                        <a:t>GA21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2005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maíz</a:t>
                      </a:r>
                      <a:endParaRPr kumimoji="0" lang="es-ES_tradnl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tolerancia al 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rebuchet MS" pitchFamily="34" charset="0"/>
                        </a:rPr>
                        <a:t>herbicida</a:t>
                      </a: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glifosato y  resistencia a 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rebuchet MS" pitchFamily="34" charset="0"/>
                        </a:rPr>
                        <a:t>insectos</a:t>
                      </a: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lepidópteros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12"/>
                        </a:rPr>
                        <a:t>NK603 X MON810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2007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maíz</a:t>
                      </a:r>
                      <a:endParaRPr kumimoji="0" lang="es-ES_tradnl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tolerancia a los 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rebuchet MS" pitchFamily="34" charset="0"/>
                        </a:rPr>
                        <a:t>herbicidas</a:t>
                      </a: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glifosato y glufosinato de amonio, y resistencia a 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rebuchet MS" pitchFamily="34" charset="0"/>
                        </a:rPr>
                        <a:t>insectos</a:t>
                      </a: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lepidópteros 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13"/>
                        </a:rPr>
                        <a:t>1507 X NK603 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2008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152" name="Rectangle 640"/>
          <p:cNvSpPr>
            <a:spLocks noChangeArrowheads="1"/>
          </p:cNvSpPr>
          <p:nvPr/>
        </p:nvSpPr>
        <p:spPr bwMode="auto">
          <a:xfrm>
            <a:off x="0" y="2041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5347" name="Rectangle 835"/>
          <p:cNvSpPr>
            <a:spLocks noChangeArrowheads="1"/>
          </p:cNvSpPr>
          <p:nvPr/>
        </p:nvSpPr>
        <p:spPr bwMode="auto">
          <a:xfrm>
            <a:off x="271727" y="6497639"/>
            <a:ext cx="2271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Fuente: ArgenBio, 2011</a:t>
            </a:r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2041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5754" name="Group 218"/>
          <p:cNvGraphicFramePr>
            <a:graphicFrameLocks noGrp="1"/>
          </p:cNvGraphicFramePr>
          <p:nvPr>
            <p:ph idx="1"/>
          </p:nvPr>
        </p:nvGraphicFramePr>
        <p:xfrm>
          <a:off x="495301" y="1319213"/>
          <a:ext cx="9138973" cy="4100830"/>
        </p:xfrm>
        <a:graphic>
          <a:graphicData uri="http://schemas.openxmlformats.org/drawingml/2006/table">
            <a:tbl>
              <a:tblPr/>
              <a:tblGrid>
                <a:gridCol w="1312202"/>
                <a:gridCol w="4394067"/>
                <a:gridCol w="1637242"/>
                <a:gridCol w="1795462"/>
              </a:tblGrid>
              <a:tr h="711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Cultivo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Característica introducida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Evento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Año de aprobación</a:t>
                      </a:r>
                      <a:endParaRPr kumimoji="0" lang="es-ES_tradnl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algodón</a:t>
                      </a:r>
                      <a:endParaRPr kumimoji="0" lang="es-ES_tradnl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tolerancia al 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rebuchet MS" pitchFamily="34" charset="0"/>
                        </a:rPr>
                        <a:t>herbicida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glifosato y resistencia a 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rebuchet MS" pitchFamily="34" charset="0"/>
                        </a:rPr>
                        <a:t>insectos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lepidópteros 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2"/>
                        </a:rPr>
                        <a:t>MON 1445 X MON531</a:t>
                      </a:r>
                      <a:endParaRPr kumimoji="0" lang="es-ES_tradn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2009</a:t>
                      </a:r>
                      <a:endParaRPr kumimoji="0" lang="es-ES_tradnl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maíz</a:t>
                      </a:r>
                      <a:endParaRPr kumimoji="0" lang="es-ES_tradnl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tolerancia al 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rebuchet MS" pitchFamily="34" charset="0"/>
                        </a:rPr>
                        <a:t>herbicida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glifosato y resistencia a 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rebuchet MS" pitchFamily="34" charset="0"/>
                        </a:rPr>
                        <a:t>insectos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lepidópteros 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3"/>
                        </a:rPr>
                        <a:t>Bt11 X GA21</a:t>
                      </a:r>
                      <a:endParaRPr kumimoji="0" lang="es-ES_tradn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2009</a:t>
                      </a:r>
                      <a:endParaRPr kumimoji="0" lang="es-ES_tradnl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maíz</a:t>
                      </a:r>
                      <a:endParaRPr kumimoji="0" lang="es-ES_tradnl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resistencia a 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rebuchet MS" pitchFamily="34" charset="0"/>
                        </a:rPr>
                        <a:t>insectos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lepidópteros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3"/>
                        </a:rPr>
                        <a:t>MON89034</a:t>
                      </a:r>
                      <a:endParaRPr kumimoji="0" lang="es-ES_tradn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2010</a:t>
                      </a:r>
                      <a:endParaRPr kumimoji="0" lang="es-ES_tradnl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maíz</a:t>
                      </a:r>
                      <a:endParaRPr kumimoji="0" lang="es-ES_tradnl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resistencia a 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rebuchet MS" pitchFamily="34" charset="0"/>
                        </a:rPr>
                        <a:t>insectos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coleópteros y tolerancia al 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rebuchet MS" pitchFamily="34" charset="0"/>
                        </a:rPr>
                        <a:t>herbicida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glifosato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4"/>
                        </a:rPr>
                        <a:t>MON88017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2010</a:t>
                      </a:r>
                      <a:endParaRPr kumimoji="0" lang="es-ES_tradnl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maíz</a:t>
                      </a:r>
                      <a:endParaRPr kumimoji="0" lang="es-ES_tradnl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resistencia a 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rebuchet MS" pitchFamily="34" charset="0"/>
                        </a:rPr>
                        <a:t>insectos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lepidópteros y coleópteros, y tolerancia al 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rebuchet MS" pitchFamily="34" charset="0"/>
                        </a:rPr>
                        <a:t>herbicida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glifosato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hlinkClick r:id="rId3"/>
                        </a:rPr>
                        <a:t>MON89034 X MON88017</a:t>
                      </a:r>
                      <a:endParaRPr kumimoji="0" lang="es-ES_tradn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2010</a:t>
                      </a:r>
                      <a:endParaRPr kumimoji="0" lang="es-ES_tradnl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755" name="Rectangle 219"/>
          <p:cNvSpPr>
            <a:spLocks noChangeArrowheads="1"/>
          </p:cNvSpPr>
          <p:nvPr/>
        </p:nvSpPr>
        <p:spPr bwMode="auto">
          <a:xfrm>
            <a:off x="237331" y="6394451"/>
            <a:ext cx="2271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Fuente: ArgenBio, 2011</a:t>
            </a:r>
            <a:endParaRPr lang="en-US" sz="16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456781" y="24622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915047" y="22098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8939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52678" y="260351"/>
            <a:ext cx="82859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/>
              <a:t>Argentina: Evolución de la superficie cultivada con OGM</a:t>
            </a:r>
          </a:p>
          <a:p>
            <a:pPr algn="ctr"/>
            <a:r>
              <a:rPr lang="en-US" b="1"/>
              <a:t>(como % del total de cada cultivo)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37331" y="6394451"/>
            <a:ext cx="2271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Fuente: ArgenBio, 2011</a:t>
            </a:r>
            <a:endParaRPr lang="en-US" sz="1600"/>
          </a:p>
        </p:txBody>
      </p:sp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906000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71728" y="6308726"/>
            <a:ext cx="288581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Fuente: ArgenBio, 2011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1254532" y="260351"/>
            <a:ext cx="7056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>
                <a:solidFill>
                  <a:srgbClr val="006600"/>
                </a:solidFill>
              </a:rPr>
              <a:t>Argentina: Evolución de la superficie de soja TH</a:t>
            </a:r>
            <a:endParaRPr lang="en-US" sz="240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6600"/>
            <a:ext cx="9906000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50837" y="490540"/>
            <a:ext cx="8915401" cy="561975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CLASIFICACIÓN DE LAS PROTEÍNAS</a:t>
            </a:r>
            <a:endParaRPr lang="es-AR" sz="3200" b="1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71465" y="1196975"/>
            <a:ext cx="963453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b="1"/>
          </a:p>
          <a:p>
            <a:r>
              <a:rPr lang="en-US" sz="2800" b="1"/>
              <a:t>Por su solubilidad</a:t>
            </a:r>
          </a:p>
          <a:p>
            <a:pPr lvl="2">
              <a:buFontTx/>
              <a:buChar char="•"/>
            </a:pPr>
            <a:r>
              <a:rPr lang="en-US" sz="2400" b="1"/>
              <a:t> Albúminas: agua</a:t>
            </a:r>
          </a:p>
          <a:p>
            <a:pPr lvl="2">
              <a:buFontTx/>
              <a:buChar char="•"/>
            </a:pPr>
            <a:r>
              <a:rPr lang="en-US" sz="2400" b="1"/>
              <a:t> Globulinas: soluciones salinas</a:t>
            </a:r>
          </a:p>
          <a:p>
            <a:pPr lvl="2">
              <a:buFontTx/>
              <a:buChar char="•"/>
            </a:pPr>
            <a:r>
              <a:rPr lang="en-US" sz="2400" b="1"/>
              <a:t> Prolaminas: alcohol	</a:t>
            </a:r>
          </a:p>
          <a:p>
            <a:pPr lvl="4"/>
            <a:r>
              <a:rPr lang="en-US" sz="2400" b="1"/>
              <a:t>maíz,   trigo,        avena,      cebada</a:t>
            </a:r>
          </a:p>
          <a:p>
            <a:pPr lvl="4"/>
            <a:r>
              <a:rPr lang="en-US" sz="2400" b="1">
                <a:solidFill>
                  <a:srgbClr val="FF0000"/>
                </a:solidFill>
              </a:rPr>
              <a:t>zeina, gliadinas, aveninas, hordeina</a:t>
            </a:r>
          </a:p>
          <a:p>
            <a:pPr lvl="2">
              <a:buFontTx/>
              <a:buChar char="•"/>
            </a:pPr>
            <a:r>
              <a:rPr lang="en-US" sz="2400" b="1"/>
              <a:t> Glutelinas: ácidos débiles</a:t>
            </a:r>
          </a:p>
          <a:p>
            <a:pPr lvl="2">
              <a:buFontTx/>
              <a:buChar char="•"/>
            </a:pPr>
            <a:endParaRPr lang="en-US" sz="2400" b="1"/>
          </a:p>
          <a:p>
            <a:pPr lvl="2">
              <a:buFontTx/>
              <a:buChar char="•"/>
            </a:pPr>
            <a:endParaRPr lang="en-US" sz="2400" b="1"/>
          </a:p>
          <a:p>
            <a:r>
              <a:rPr lang="en-US" sz="2800" b="1"/>
              <a:t>Técnicas de Identificación</a:t>
            </a:r>
          </a:p>
          <a:p>
            <a:pPr lvl="4">
              <a:buFontTx/>
              <a:buChar char="•"/>
            </a:pPr>
            <a:r>
              <a:rPr lang="en-US" sz="2400" b="1"/>
              <a:t>Electroforesis</a:t>
            </a:r>
          </a:p>
          <a:p>
            <a:pPr lvl="4">
              <a:buFontTx/>
              <a:buChar char="•"/>
            </a:pPr>
            <a:r>
              <a:rPr lang="en-US" sz="2400" b="1"/>
              <a:t>Microsatélites</a:t>
            </a:r>
            <a:endParaRPr lang="es-AR" sz="3200" b="1"/>
          </a:p>
        </p:txBody>
      </p:sp>
      <p:pic>
        <p:nvPicPr>
          <p:cNvPr id="4102" name="Picture 6" descr="osbor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314" y="260350"/>
            <a:ext cx="1871662" cy="259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71728" y="6453189"/>
            <a:ext cx="288581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Fuente: ArgenBio, 2011</a:t>
            </a:r>
            <a:endParaRPr lang="en-US" sz="160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682122" y="188913"/>
            <a:ext cx="83388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 b="1">
                <a:solidFill>
                  <a:srgbClr val="FF9933"/>
                </a:solidFill>
              </a:rPr>
              <a:t>Argentina: Evolución de la superficie de maíz Bt, TH y Bt X TH</a:t>
            </a:r>
            <a:endParaRPr lang="en-US" sz="2200">
              <a:solidFill>
                <a:srgbClr val="FF9933"/>
              </a:solidFill>
              <a:latin typeface="Times New Roman" pitchFamily="18" charset="0"/>
            </a:endParaRPr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4114"/>
            <a:ext cx="9906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456781" y="24622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94338" y="6381751"/>
            <a:ext cx="3042311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Fuente: ArgenBio, 2011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800095" y="260350"/>
            <a:ext cx="79893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</a:rPr>
              <a:t>Argentina: Evolución de la superficie de algodón Bt, TH y Bt X TH</a:t>
            </a:r>
            <a:endParaRPr lang="en-US" sz="200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6"/>
            <a:ext cx="9906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berenjena ogm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420938"/>
            <a:ext cx="4953000" cy="4437062"/>
          </a:xfrm>
          <a:noFill/>
          <a:ln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b="1"/>
              <a:t>Biotecnología en números y Novedades</a:t>
            </a:r>
            <a:endParaRPr lang="es-ES" sz="32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600201"/>
            <a:ext cx="9138973" cy="4525963"/>
          </a:xfrm>
        </p:spPr>
        <p:txBody>
          <a:bodyPr/>
          <a:lstStyle/>
          <a:p>
            <a:r>
              <a:rPr lang="es-ES_tradnl" sz="1800" b="1"/>
              <a:t>Cultivos: 24 (incluye la rosa azul de Japón)</a:t>
            </a:r>
          </a:p>
          <a:p>
            <a:r>
              <a:rPr lang="es-ES_tradnl" sz="1800" b="1"/>
              <a:t>Autorizaciones de venta: 762</a:t>
            </a:r>
          </a:p>
          <a:p>
            <a:r>
              <a:rPr lang="es-ES_tradnl" sz="1800" b="1"/>
              <a:t>Eventos: 155</a:t>
            </a:r>
          </a:p>
          <a:p>
            <a:r>
              <a:rPr lang="es-ES_tradnl" sz="1800" b="1"/>
              <a:t>En el 2015: 40 países serán biotecnológicos</a:t>
            </a:r>
          </a:p>
          <a:p>
            <a:r>
              <a:rPr lang="es-ES_tradnl" sz="1800" b="1"/>
              <a:t>Productores: 20 millones</a:t>
            </a:r>
          </a:p>
          <a:p>
            <a:r>
              <a:rPr lang="es-ES_tradnl" sz="1800" b="1"/>
              <a:t>Superficie: 200 millones</a:t>
            </a:r>
          </a:p>
          <a:p>
            <a:r>
              <a:rPr lang="es-ES_tradnl" sz="1800" b="1"/>
              <a:t>Transgenia disponible en los pro</a:t>
            </a:r>
            <a:r>
              <a:rPr lang="es-ES_tradnl" sz="1800" b="1">
                <a:solidFill>
                  <a:schemeClr val="bg1"/>
                </a:solidFill>
              </a:rPr>
              <a:t>ximos</a:t>
            </a:r>
            <a:r>
              <a:rPr lang="es-ES_tradnl" sz="1800" b="1"/>
              <a:t> años</a:t>
            </a:r>
            <a:r>
              <a:rPr lang="es-ES_tradnl" sz="1800" b="1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s-ES_tradnl" sz="1600" b="1"/>
              <a:t>2010: USA y Canadá: maíz SmartS</a:t>
            </a:r>
            <a:r>
              <a:rPr lang="es-ES_tradnl" sz="1600" b="1">
                <a:solidFill>
                  <a:schemeClr val="bg1"/>
                </a:solidFill>
              </a:rPr>
              <a:t>tax™, con 8 genes que codifican 3 eventos</a:t>
            </a:r>
          </a:p>
          <a:p>
            <a:pPr lvl="1"/>
            <a:r>
              <a:rPr lang="es-ES_tradnl" sz="1600" b="1"/>
              <a:t>2011: India Berenjena Bt, siempre </a:t>
            </a:r>
            <a:r>
              <a:rPr lang="es-ES_tradnl" sz="1600" b="1">
                <a:solidFill>
                  <a:schemeClr val="bg1"/>
                </a:solidFill>
              </a:rPr>
              <a:t>que lo apruebe el Gobierno;</a:t>
            </a:r>
          </a:p>
          <a:p>
            <a:pPr lvl="1"/>
            <a:r>
              <a:rPr lang="es-ES_tradnl" sz="1600" b="1"/>
              <a:t>  2012:</a:t>
            </a:r>
            <a:r>
              <a:rPr lang="es-ES_tradnl" sz="1600" b="1">
                <a:solidFill>
                  <a:schemeClr val="bg1"/>
                </a:solidFill>
              </a:rPr>
              <a:t> </a:t>
            </a:r>
            <a:r>
              <a:rPr lang="es-ES_tradnl" sz="1600" b="1"/>
              <a:t>Filipinas, India, Bangladesh</a:t>
            </a:r>
            <a:r>
              <a:rPr lang="es-ES_tradnl" sz="1600" b="1">
                <a:solidFill>
                  <a:schemeClr val="bg1"/>
                </a:solidFill>
              </a:rPr>
              <a:t>, Indonesia:</a:t>
            </a:r>
            <a:r>
              <a:rPr lang="es-ES_tradnl" sz="1600" b="1"/>
              <a:t> </a:t>
            </a:r>
            <a:r>
              <a:rPr lang="es-ES_tradnl" sz="1600" b="1">
                <a:solidFill>
                  <a:schemeClr val="bg1"/>
                </a:solidFill>
              </a:rPr>
              <a:t>arroz dorado</a:t>
            </a:r>
          </a:p>
          <a:p>
            <a:pPr lvl="1"/>
            <a:r>
              <a:rPr lang="es-ES_tradnl" sz="1600" b="1"/>
              <a:t>2012/13: Vietnam y China produci</a:t>
            </a:r>
            <a:r>
              <a:rPr lang="es-ES_tradnl" sz="1600" b="1">
                <a:solidFill>
                  <a:schemeClr val="bg1"/>
                </a:solidFill>
              </a:rPr>
              <a:t>rán</a:t>
            </a:r>
            <a:r>
              <a:rPr lang="es-ES_tradnl" sz="1600" b="1"/>
              <a:t> </a:t>
            </a:r>
            <a:r>
              <a:rPr lang="es-ES_tradnl" sz="1600" b="1">
                <a:solidFill>
                  <a:schemeClr val="bg1"/>
                </a:solidFill>
              </a:rPr>
              <a:t>arroz Bt y maíz con fitasa</a:t>
            </a:r>
          </a:p>
          <a:p>
            <a:pPr lvl="1"/>
            <a:r>
              <a:rPr lang="es-ES_tradnl" sz="1600" b="1"/>
              <a:t>2012: USA maiz tolerante a sequia</a:t>
            </a:r>
          </a:p>
          <a:p>
            <a:pPr lvl="1"/>
            <a:r>
              <a:rPr lang="es-ES_tradnl" sz="1600" b="1"/>
              <a:t>Posibles OGM: </a:t>
            </a:r>
          </a:p>
          <a:p>
            <a:pPr lvl="2"/>
            <a:r>
              <a:rPr lang="es-ES_tradnl" sz="1400" b="1"/>
              <a:t>2017: maiz tolerante a sequia al Áfr</a:t>
            </a:r>
            <a:r>
              <a:rPr lang="es-ES_tradnl" sz="1400" b="1">
                <a:solidFill>
                  <a:schemeClr val="bg1"/>
                </a:solidFill>
              </a:rPr>
              <a:t>ica Subsahariana </a:t>
            </a:r>
          </a:p>
          <a:p>
            <a:pPr lvl="2"/>
            <a:r>
              <a:rPr lang="es-ES_tradnl" sz="1400" b="1"/>
              <a:t>2015: trigo uso eficiente del nitrógeno </a:t>
            </a:r>
            <a:r>
              <a:rPr lang="es-ES_tradnl" sz="1400" b="1">
                <a:solidFill>
                  <a:schemeClr val="bg1"/>
                </a:solidFill>
              </a:rPr>
              <a:t>(UEN) quizá algo más</a:t>
            </a:r>
            <a:r>
              <a:rPr lang="es-ES_tradnl" sz="1600" b="1" i="1">
                <a:solidFill>
                  <a:schemeClr val="bg1"/>
                </a:solidFill>
              </a:rPr>
              <a:t>.</a:t>
            </a:r>
            <a:endParaRPr lang="es-ES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maiz ogm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3290888"/>
            <a:ext cx="4953000" cy="3594100"/>
          </a:xfrm>
          <a:noFill/>
          <a:ln/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/>
              <a:t>Maíz SmartStax .</a:t>
            </a:r>
            <a:br>
              <a:rPr lang="es-ES" sz="3200" b="1"/>
            </a:br>
            <a:r>
              <a:rPr lang="es-ES" sz="3200" b="1"/>
              <a:t>MONSANTO – DOW AgroSciences 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1"/>
            <a:ext cx="9410700" cy="4924425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s-ES" sz="2400" b="1"/>
              <a:t>combina genes para </a:t>
            </a:r>
          </a:p>
          <a:p>
            <a:pPr>
              <a:lnSpc>
                <a:spcPct val="130000"/>
              </a:lnSpc>
            </a:pPr>
            <a:r>
              <a:rPr lang="es-ES" sz="2400" b="1"/>
              <a:t>control de malezas con la tecnología ‘Roundup Ready2’ y la tecnología ‘Liberty Link’</a:t>
            </a:r>
          </a:p>
          <a:p>
            <a:pPr>
              <a:lnSpc>
                <a:spcPct val="130000"/>
              </a:lnSpc>
            </a:pPr>
            <a:r>
              <a:rPr lang="es-ES" sz="2400" b="1"/>
              <a:t>el control de los insectos </a:t>
            </a:r>
            <a:r>
              <a:rPr lang="es-ES" sz="2400" b="1">
                <a:solidFill>
                  <a:schemeClr val="bg1"/>
                </a:solidFill>
              </a:rPr>
              <a:t>-sobre el suelo- con las</a:t>
            </a:r>
            <a:r>
              <a:rPr lang="es-ES" sz="2400" b="1"/>
              <a:t> tecnologías ‘Herculex I’ y </a:t>
            </a:r>
            <a:r>
              <a:rPr lang="es-ES" sz="2400" b="1">
                <a:solidFill>
                  <a:schemeClr val="bg1"/>
                </a:solidFill>
              </a:rPr>
              <a:t>‘VT-PRO’ esta última contiene</a:t>
            </a:r>
            <a:r>
              <a:rPr lang="es-ES" sz="2400" b="1"/>
              <a:t> dos genes para el control </a:t>
            </a:r>
            <a:r>
              <a:rPr lang="es-ES" sz="2400" b="1">
                <a:solidFill>
                  <a:schemeClr val="bg1"/>
                </a:solidFill>
              </a:rPr>
              <a:t>de lepidópteros</a:t>
            </a:r>
          </a:p>
          <a:p>
            <a:pPr>
              <a:lnSpc>
                <a:spcPct val="130000"/>
              </a:lnSpc>
            </a:pPr>
            <a:r>
              <a:rPr lang="es-ES" sz="2400" b="1"/>
              <a:t>control del gusano de la </a:t>
            </a:r>
            <a:r>
              <a:rPr lang="es-ES" sz="2400" b="1">
                <a:solidFill>
                  <a:schemeClr val="bg1"/>
                </a:solidFill>
              </a:rPr>
              <a:t>raíz del maíz -debajo del suelo-</a:t>
            </a:r>
            <a:r>
              <a:rPr lang="es-ES" sz="2400" b="1"/>
              <a:t> que integra las tecnologías </a:t>
            </a:r>
            <a:r>
              <a:rPr lang="es-ES" sz="2400" b="1">
                <a:solidFill>
                  <a:schemeClr val="bg1"/>
                </a:solidFill>
              </a:rPr>
              <a:t>‘YieldGard VT</a:t>
            </a:r>
            <a:r>
              <a:rPr lang="es-ES" sz="2400" b="1"/>
              <a:t> Rootworm/RR2’ y ‘Herculex </a:t>
            </a:r>
            <a:r>
              <a:rPr lang="es-ES" sz="2400" b="1">
                <a:solidFill>
                  <a:schemeClr val="bg1"/>
                </a:solidFill>
              </a:rPr>
              <a:t>RW’.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b="1"/>
              <a:t>Nuevos OGM en Argentina</a:t>
            </a:r>
            <a:endParaRPr lang="es-ES" sz="3600" b="1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9410700" cy="4525963"/>
          </a:xfrm>
        </p:spPr>
        <p:txBody>
          <a:bodyPr/>
          <a:lstStyle/>
          <a:p>
            <a:r>
              <a:rPr lang="es-ES" b="1"/>
              <a:t>Genuity VT Triple PRO </a:t>
            </a:r>
            <a:r>
              <a:rPr lang="es-ES" sz="2000" b="1"/>
              <a:t>(autorización a fin de año)</a:t>
            </a:r>
          </a:p>
          <a:p>
            <a:pPr lvl="1"/>
            <a:r>
              <a:rPr lang="es-ES" b="1"/>
              <a:t>combina doble protección </a:t>
            </a:r>
          </a:p>
          <a:p>
            <a:pPr lvl="2"/>
            <a:r>
              <a:rPr lang="es-ES" b="1"/>
              <a:t>contra insectos lepidópteros sobre el suelo </a:t>
            </a:r>
            <a:r>
              <a:rPr lang="es-ES" b="1" i="1"/>
              <a:t>Diatraea, Helicoverpa y Spodóptera</a:t>
            </a:r>
            <a:r>
              <a:rPr lang="es-ES"/>
              <a:t> </a:t>
            </a:r>
            <a:r>
              <a:rPr lang="es-ES" b="1"/>
              <a:t>, protección contra larvas de coleóptero (</a:t>
            </a:r>
            <a:r>
              <a:rPr lang="es-ES" b="1" i="1"/>
              <a:t>Diabrotica speciosa</a:t>
            </a:r>
            <a:r>
              <a:rPr lang="es-ES" b="1"/>
              <a:t>) bajo el suelo</a:t>
            </a:r>
          </a:p>
          <a:p>
            <a:pPr lvl="2"/>
            <a:r>
              <a:rPr lang="es-ES" b="1"/>
              <a:t>tolerancia a glifosato. </a:t>
            </a:r>
          </a:p>
          <a:p>
            <a:pPr lvl="1"/>
            <a:r>
              <a:rPr lang="es-ES" b="1" u="sng"/>
              <a:t>Acceleron</a:t>
            </a:r>
            <a:r>
              <a:rPr lang="es-ES" b="1"/>
              <a:t>: nuevo sistema de tratamiento de semillas de maíz que acompaña a este OGM. Maximiza el rendimiento potencial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4452"/>
            <a:ext cx="8915400" cy="633413"/>
          </a:xfrm>
        </p:spPr>
        <p:txBody>
          <a:bodyPr/>
          <a:lstStyle/>
          <a:p>
            <a:r>
              <a:rPr lang="en-US" sz="3600" b="1"/>
              <a:t>ELECTROFORESIS</a:t>
            </a:r>
            <a:endParaRPr lang="es-AR" sz="3600" b="1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476250"/>
            <a:ext cx="9410700" cy="5543550"/>
          </a:xfrm>
        </p:spPr>
        <p:txBody>
          <a:bodyPr/>
          <a:lstStyle/>
          <a:p>
            <a:r>
              <a:rPr lang="en-US"/>
              <a:t>Ventajas</a:t>
            </a:r>
          </a:p>
          <a:p>
            <a:r>
              <a:rPr lang="en-US"/>
              <a:t>Desventajas</a:t>
            </a:r>
          </a:p>
          <a:p>
            <a:r>
              <a:rPr lang="en-US"/>
              <a:t>Base de la técnica</a:t>
            </a:r>
          </a:p>
          <a:p>
            <a:pPr lvl="2"/>
            <a:r>
              <a:rPr lang="en-US" sz="2800" b="1"/>
              <a:t>Gel:</a:t>
            </a:r>
            <a:r>
              <a:rPr lang="en-US" sz="2800"/>
              <a:t> 	acrilamida y bisacrilamida</a:t>
            </a:r>
          </a:p>
          <a:p>
            <a:pPr lvl="4">
              <a:buFontTx/>
              <a:buNone/>
            </a:pPr>
            <a:r>
              <a:rPr lang="en-US" sz="2400"/>
              <a:t>Espesor	tamaño de poros</a:t>
            </a:r>
          </a:p>
          <a:p>
            <a:pPr lvl="2"/>
            <a:r>
              <a:rPr lang="en-US" sz="2800" b="1"/>
              <a:t>Sistema:</a:t>
            </a:r>
            <a:r>
              <a:rPr lang="en-US" sz="2800"/>
              <a:t> </a:t>
            </a:r>
            <a:r>
              <a:rPr lang="en-US"/>
              <a:t>contínuo</a:t>
            </a:r>
          </a:p>
          <a:p>
            <a:pPr lvl="4">
              <a:buFontTx/>
              <a:buNone/>
            </a:pPr>
            <a:r>
              <a:rPr lang="en-US" sz="2400"/>
              <a:t>        discontínuo</a:t>
            </a:r>
          </a:p>
          <a:p>
            <a:pPr lvl="2"/>
            <a:r>
              <a:rPr lang="en-US" sz="2800" b="1"/>
              <a:t>Extracción:</a:t>
            </a:r>
            <a:r>
              <a:rPr lang="en-US" sz="2800"/>
              <a:t> </a:t>
            </a:r>
            <a:r>
              <a:rPr lang="en-US"/>
              <a:t>proteasas, antioxidantes, quelantes</a:t>
            </a:r>
          </a:p>
          <a:p>
            <a:pPr lvl="2"/>
            <a:r>
              <a:rPr lang="en-US" sz="2800" b="1"/>
              <a:t>Recaudos:</a:t>
            </a:r>
            <a:r>
              <a:rPr lang="en-US" sz="2800"/>
              <a:t> </a:t>
            </a:r>
            <a:r>
              <a:rPr lang="en-US"/>
              <a:t>Temp ambiente  -  Concentración de las drogas  -  pH de las soluciones</a:t>
            </a:r>
          </a:p>
          <a:p>
            <a:pPr lvl="3"/>
            <a:r>
              <a:rPr lang="en-US" sz="2400" b="1"/>
              <a:t>Durante la corrida</a:t>
            </a:r>
            <a:r>
              <a:rPr lang="en-US" sz="2400"/>
              <a:t>: amperaje:   “efecto sonrisa”</a:t>
            </a:r>
            <a:endParaRPr lang="es-AR" sz="2400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5811838" y="3284538"/>
            <a:ext cx="1716087" cy="865187"/>
            <a:chOff x="3379" y="2069"/>
            <a:chExt cx="998" cy="545"/>
          </a:xfrm>
        </p:grpSpPr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3379" y="2069"/>
              <a:ext cx="453" cy="5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5127" name="Group 7"/>
            <p:cNvGrpSpPr>
              <a:grpSpLocks/>
            </p:cNvGrpSpPr>
            <p:nvPr/>
          </p:nvGrpSpPr>
          <p:grpSpPr bwMode="auto">
            <a:xfrm>
              <a:off x="3923" y="2069"/>
              <a:ext cx="454" cy="545"/>
              <a:chOff x="5148" y="572"/>
              <a:chExt cx="454" cy="545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5149" y="572"/>
                <a:ext cx="453" cy="5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26" name="Rectangle 6"/>
              <p:cNvSpPr>
                <a:spLocks noChangeArrowheads="1"/>
              </p:cNvSpPr>
              <p:nvPr/>
            </p:nvSpPr>
            <p:spPr bwMode="auto">
              <a:xfrm>
                <a:off x="5148" y="572"/>
                <a:ext cx="454" cy="13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4768850" cy="633412"/>
          </a:xfrm>
        </p:spPr>
        <p:txBody>
          <a:bodyPr/>
          <a:lstStyle/>
          <a:p>
            <a:r>
              <a:rPr lang="es-ES_tradnl" sz="3600" b="1"/>
              <a:t>EQUIPAMIENTO</a:t>
            </a:r>
            <a:endParaRPr lang="es-ES" sz="3600" b="1"/>
          </a:p>
        </p:txBody>
      </p:sp>
      <p:pic>
        <p:nvPicPr>
          <p:cNvPr id="31749" name="Picture 5" descr="jerin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49725"/>
            <a:ext cx="4370388" cy="1638300"/>
          </a:xfrm>
          <a:prstGeom prst="rect">
            <a:avLst/>
          </a:prstGeom>
          <a:noFill/>
        </p:spPr>
      </p:pic>
      <p:pic>
        <p:nvPicPr>
          <p:cNvPr id="31750" name="Picture 6" descr="ba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727" y="404813"/>
            <a:ext cx="2093913" cy="3009900"/>
          </a:xfrm>
          <a:prstGeom prst="rect">
            <a:avLst/>
          </a:prstGeom>
          <a:noFill/>
        </p:spPr>
      </p:pic>
      <p:pic>
        <p:nvPicPr>
          <p:cNvPr id="31751" name="Picture 7" descr="cubaP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14" y="1557338"/>
            <a:ext cx="4814887" cy="2984500"/>
          </a:xfrm>
          <a:prstGeom prst="rect">
            <a:avLst/>
          </a:prstGeom>
          <a:noFill/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50839" y="4719639"/>
            <a:ext cx="3929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/>
              <a:t>Cuba Vertical de electroforesis</a:t>
            </a:r>
            <a:endParaRPr lang="es-ES" sz="2000" b="1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102351" y="3429002"/>
            <a:ext cx="345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000" b="1"/>
              <a:t>Baño Termostatizado</a:t>
            </a:r>
            <a:endParaRPr lang="es-ES" sz="2000" b="1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243514" y="5872164"/>
            <a:ext cx="39292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/>
              <a:t>Jeringa Hamilton para siembra</a:t>
            </a:r>
            <a:endParaRPr lang="es-E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SDS -  PAGE</a:t>
            </a:r>
            <a:br>
              <a:rPr lang="en-US" sz="3200" b="1"/>
            </a:br>
            <a:r>
              <a:rPr lang="en-US" sz="3200" b="1"/>
              <a:t>(TRIGO – GLUTENINAS)</a:t>
            </a:r>
            <a:endParaRPr lang="es-AR" sz="3200" b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2"/>
            <a:ext cx="9410700" cy="45259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6191250" algn="l"/>
              </a:tabLst>
            </a:pPr>
            <a:r>
              <a:rPr lang="en-US" b="1"/>
              <a:t>Sistema discontínuo</a:t>
            </a:r>
          </a:p>
          <a:p>
            <a:pPr>
              <a:lnSpc>
                <a:spcPct val="90000"/>
              </a:lnSpc>
              <a:tabLst>
                <a:tab pos="6191250" algn="l"/>
              </a:tabLst>
            </a:pPr>
            <a:r>
              <a:rPr lang="en-US" b="1"/>
              <a:t>Gel: </a:t>
            </a:r>
            <a:r>
              <a:rPr lang="en-US" sz="2400" b="1">
                <a:solidFill>
                  <a:srgbClr val="FF0000"/>
                </a:solidFill>
              </a:rPr>
              <a:t>TEMED + APS</a:t>
            </a:r>
          </a:p>
          <a:p>
            <a:pPr>
              <a:lnSpc>
                <a:spcPct val="90000"/>
              </a:lnSpc>
              <a:tabLst>
                <a:tab pos="6191250" algn="l"/>
              </a:tabLst>
            </a:pPr>
            <a:r>
              <a:rPr lang="en-US" b="1"/>
              <a:t>pH básico: 8,3                </a:t>
            </a:r>
            <a:r>
              <a:rPr lang="en-US" sz="2000" b="1">
                <a:solidFill>
                  <a:srgbClr val="FF0000"/>
                </a:solidFill>
              </a:rPr>
              <a:t>TRISMA</a:t>
            </a:r>
          </a:p>
          <a:p>
            <a:pPr>
              <a:lnSpc>
                <a:spcPct val="90000"/>
              </a:lnSpc>
              <a:tabLst>
                <a:tab pos="6191250" algn="l"/>
              </a:tabLst>
            </a:pPr>
            <a:r>
              <a:rPr lang="en-US" b="1"/>
              <a:t>Solución de extracción  </a:t>
            </a:r>
            <a:r>
              <a:rPr lang="en-US" sz="1800" b="1">
                <a:solidFill>
                  <a:srgbClr val="FF0000"/>
                </a:solidFill>
              </a:rPr>
              <a:t>TRISMA+ Mercaptoetanol+PMSF+SDS</a:t>
            </a:r>
            <a:r>
              <a:rPr lang="en-US" sz="1800" b="1"/>
              <a:t>	</a:t>
            </a:r>
          </a:p>
          <a:p>
            <a:pPr>
              <a:lnSpc>
                <a:spcPct val="90000"/>
              </a:lnSpc>
              <a:tabLst>
                <a:tab pos="6191250" algn="l"/>
              </a:tabLst>
            </a:pPr>
            <a:r>
              <a:rPr lang="en-US" b="1"/>
              <a:t>Proteína desnaturalizada: </a:t>
            </a:r>
            <a:r>
              <a:rPr lang="en-US" sz="2400" b="1">
                <a:solidFill>
                  <a:srgbClr val="FF0000"/>
                </a:solidFill>
              </a:rPr>
              <a:t>gluteninas</a:t>
            </a:r>
          </a:p>
          <a:p>
            <a:pPr>
              <a:lnSpc>
                <a:spcPct val="90000"/>
              </a:lnSpc>
              <a:tabLst>
                <a:tab pos="6191250" algn="l"/>
              </a:tabLst>
            </a:pPr>
            <a:r>
              <a:rPr lang="en-US" b="1"/>
              <a:t>Corrida: </a:t>
            </a:r>
            <a:r>
              <a:rPr lang="en-US" sz="2400" b="1">
                <a:solidFill>
                  <a:srgbClr val="FF0000"/>
                </a:solidFill>
              </a:rPr>
              <a:t>6,5 hs.</a:t>
            </a:r>
          </a:p>
          <a:p>
            <a:pPr>
              <a:lnSpc>
                <a:spcPct val="90000"/>
              </a:lnSpc>
              <a:tabLst>
                <a:tab pos="6191250" algn="l"/>
              </a:tabLst>
            </a:pPr>
            <a:r>
              <a:rPr lang="en-US" b="1"/>
              <a:t>Tinción: </a:t>
            </a:r>
            <a:r>
              <a:rPr lang="en-US" sz="2000" b="1">
                <a:solidFill>
                  <a:srgbClr val="FF0000"/>
                </a:solidFill>
              </a:rPr>
              <a:t>Agua+Metanol+Ac. Acetico+Coomassie Blue R250</a:t>
            </a:r>
          </a:p>
          <a:p>
            <a:pPr>
              <a:lnSpc>
                <a:spcPct val="90000"/>
              </a:lnSpc>
              <a:tabLst>
                <a:tab pos="6191250" algn="l"/>
              </a:tabLst>
            </a:pPr>
            <a:r>
              <a:rPr lang="en-US" b="1"/>
              <a:t>Cálculos</a:t>
            </a:r>
            <a:endParaRPr lang="es-A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gluteni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9" y="1771650"/>
            <a:ext cx="7332662" cy="4573588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09590" y="328615"/>
            <a:ext cx="888523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rgbClr val="663300"/>
                </a:solidFill>
              </a:rPr>
              <a:t>PROTEÍNA DEL ENDOSPERMA</a:t>
            </a:r>
            <a:br>
              <a:rPr lang="en-US" sz="2800" b="1">
                <a:solidFill>
                  <a:srgbClr val="663300"/>
                </a:solidFill>
              </a:rPr>
            </a:br>
            <a:r>
              <a:rPr lang="en-US" sz="2800" b="1">
                <a:solidFill>
                  <a:srgbClr val="663300"/>
                </a:solidFill>
              </a:rPr>
              <a:t>Subunidades de la FRACCIÓN </a:t>
            </a:r>
            <a:r>
              <a:rPr lang="en-US" sz="2800" b="1" u="sng">
                <a:solidFill>
                  <a:srgbClr val="663300"/>
                </a:solidFill>
              </a:rPr>
              <a:t>GLUTENINA</a:t>
            </a:r>
            <a:endParaRPr lang="es-ES" sz="2800" b="1" u="sng">
              <a:solidFill>
                <a:srgbClr val="663300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232775" y="2336801"/>
            <a:ext cx="1483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MX" sz="2400" b="1">
                <a:solidFill>
                  <a:srgbClr val="663300"/>
                </a:solidFill>
              </a:rPr>
              <a:t>Glu-APM</a:t>
            </a:r>
            <a:endParaRPr lang="es-MX" sz="3600" b="1">
              <a:solidFill>
                <a:srgbClr val="663300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8315325" y="4576764"/>
            <a:ext cx="1483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MX" sz="2400" b="1">
                <a:solidFill>
                  <a:srgbClr val="663300"/>
                </a:solidFill>
              </a:rPr>
              <a:t>Glu-BPM</a:t>
            </a:r>
            <a:endParaRPr lang="es-MX" sz="3200" b="1">
              <a:solidFill>
                <a:srgbClr val="663300"/>
              </a:solidFill>
            </a:endParaRPr>
          </a:p>
        </p:txBody>
      </p:sp>
      <p:sp>
        <p:nvSpPr>
          <p:cNvPr id="29704" name="AutoShape 8"/>
          <p:cNvSpPr>
            <a:spLocks/>
          </p:cNvSpPr>
          <p:nvPr/>
        </p:nvSpPr>
        <p:spPr bwMode="auto">
          <a:xfrm>
            <a:off x="7937501" y="2057402"/>
            <a:ext cx="153988" cy="906463"/>
          </a:xfrm>
          <a:prstGeom prst="rightBracket">
            <a:avLst>
              <a:gd name="adj" fmla="val 49055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705" name="AutoShape 9"/>
          <p:cNvSpPr>
            <a:spLocks/>
          </p:cNvSpPr>
          <p:nvPr/>
        </p:nvSpPr>
        <p:spPr bwMode="auto">
          <a:xfrm>
            <a:off x="7997825" y="3116265"/>
            <a:ext cx="176213" cy="3044825"/>
          </a:xfrm>
          <a:prstGeom prst="rightBracket">
            <a:avLst>
              <a:gd name="adj" fmla="val 143994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19063" y="6521450"/>
            <a:ext cx="5694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663300"/>
                </a:solidFill>
                <a:latin typeface="Tahoma" pitchFamily="34" charset="0"/>
              </a:rPr>
              <a:t>Fuente: Cátedra de Mejoramiento Vegetal</a:t>
            </a:r>
            <a:endParaRPr lang="es-AR" sz="1600" b="1">
              <a:solidFill>
                <a:srgbClr val="6633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  <p:bldP spid="29702" grpId="0" autoUpdateAnimBg="0"/>
      <p:bldP spid="29703" grpId="0" autoUpdateAnimBg="0"/>
      <p:bldP spid="29704" grpId="0" animBg="1"/>
      <p:bldP spid="29705" grpId="0" animBg="1"/>
      <p:bldP spid="2970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728663" y="2044700"/>
            <a:ext cx="6273800" cy="3606800"/>
            <a:chOff x="432" y="1008"/>
            <a:chExt cx="4896" cy="3088"/>
          </a:xfrm>
        </p:grpSpPr>
        <p:pic>
          <p:nvPicPr>
            <p:cNvPr id="30725" name="Picture 5" descr="Imag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" y="1008"/>
              <a:ext cx="4896" cy="30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1414" y="1795"/>
              <a:ext cx="1528" cy="794"/>
              <a:chOff x="1414" y="1795"/>
              <a:chExt cx="1528" cy="794"/>
            </a:xfrm>
          </p:grpSpPr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448" y="192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728" name="Line 8"/>
              <p:cNvSpPr>
                <a:spLocks noChangeShapeType="1"/>
              </p:cNvSpPr>
              <p:nvPr/>
            </p:nvSpPr>
            <p:spPr bwMode="auto">
              <a:xfrm>
                <a:off x="1536" y="196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729" name="Text Box 9"/>
              <p:cNvSpPr txBox="1">
                <a:spLocks noChangeArrowheads="1"/>
              </p:cNvSpPr>
              <p:nvPr/>
            </p:nvSpPr>
            <p:spPr bwMode="auto">
              <a:xfrm>
                <a:off x="2304" y="1795"/>
                <a:ext cx="210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srgbClr val="FFFF00"/>
                    </a:solidFill>
                  </a:rPr>
                  <a:t>1</a:t>
                </a:r>
                <a:endParaRPr lang="es-ES" sz="12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30" name="Text Box 10"/>
              <p:cNvSpPr txBox="1">
                <a:spLocks noChangeArrowheads="1"/>
              </p:cNvSpPr>
              <p:nvPr/>
            </p:nvSpPr>
            <p:spPr bwMode="auto">
              <a:xfrm>
                <a:off x="1414" y="1824"/>
                <a:ext cx="257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srgbClr val="FFFF00"/>
                    </a:solidFill>
                  </a:rPr>
                  <a:t>2*</a:t>
                </a:r>
                <a:endParaRPr lang="es-ES" sz="1200" b="1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30731" name="Group 11"/>
              <p:cNvGrpSpPr>
                <a:grpSpLocks/>
              </p:cNvGrpSpPr>
              <p:nvPr/>
            </p:nvGrpSpPr>
            <p:grpSpPr bwMode="auto">
              <a:xfrm>
                <a:off x="1487" y="1891"/>
                <a:ext cx="1455" cy="698"/>
                <a:chOff x="1487" y="1891"/>
                <a:chExt cx="1455" cy="698"/>
              </a:xfrm>
            </p:grpSpPr>
            <p:sp>
              <p:nvSpPr>
                <p:cNvPr id="3073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304" y="2036"/>
                  <a:ext cx="210" cy="2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solidFill>
                        <a:srgbClr val="FFFF00"/>
                      </a:solidFill>
                    </a:rPr>
                    <a:t>7</a:t>
                  </a:r>
                  <a:endParaRPr lang="es-ES" sz="1200" b="1">
                    <a:solidFill>
                      <a:srgbClr val="FFFF00"/>
                    </a:solidFill>
                  </a:endParaRPr>
                </a:p>
              </p:txBody>
            </p:sp>
            <p:grpSp>
              <p:nvGrpSpPr>
                <p:cNvPr id="30733" name="Group 13"/>
                <p:cNvGrpSpPr>
                  <a:grpSpLocks/>
                </p:cNvGrpSpPr>
                <p:nvPr/>
              </p:nvGrpSpPr>
              <p:grpSpPr bwMode="auto">
                <a:xfrm>
                  <a:off x="1487" y="1891"/>
                  <a:ext cx="1455" cy="698"/>
                  <a:chOff x="1487" y="1891"/>
                  <a:chExt cx="1455" cy="698"/>
                </a:xfrm>
              </p:grpSpPr>
              <p:sp>
                <p:nvSpPr>
                  <p:cNvPr id="3073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1" y="2181"/>
                    <a:ext cx="210" cy="2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200" b="1">
                        <a:solidFill>
                          <a:srgbClr val="FFFF00"/>
                        </a:solidFill>
                      </a:rPr>
                      <a:t>8</a:t>
                    </a:r>
                    <a:endParaRPr lang="es-ES" sz="1200" b="1">
                      <a:solidFill>
                        <a:srgbClr val="FFFF00"/>
                      </a:solidFill>
                    </a:endParaRPr>
                  </a:p>
                </p:txBody>
              </p:sp>
              <p:grpSp>
                <p:nvGrpSpPr>
                  <p:cNvPr id="3073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487" y="1891"/>
                    <a:ext cx="1455" cy="698"/>
                    <a:chOff x="1487" y="1891"/>
                    <a:chExt cx="1455" cy="698"/>
                  </a:xfrm>
                </p:grpSpPr>
                <p:sp>
                  <p:nvSpPr>
                    <p:cNvPr id="3073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" y="1968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30737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" y="2112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30738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208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30739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25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30740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225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30741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64" y="1891"/>
                      <a:ext cx="210" cy="2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US" sz="1200" b="1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s-ES" sz="1200" b="1">
                        <a:solidFill>
                          <a:srgbClr val="FFFF00"/>
                        </a:solidFill>
                      </a:endParaRPr>
                    </a:p>
                  </p:txBody>
                </p:sp>
                <p:sp>
                  <p:nvSpPr>
                    <p:cNvPr id="30742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16" y="2162"/>
                      <a:ext cx="479" cy="2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US" sz="1200" b="1">
                          <a:solidFill>
                            <a:srgbClr val="FFFF00"/>
                          </a:solidFill>
                        </a:rPr>
                        <a:t>17+18</a:t>
                      </a:r>
                      <a:endParaRPr lang="es-ES" sz="1200" b="1">
                        <a:solidFill>
                          <a:srgbClr val="FFFF00"/>
                        </a:solidFill>
                      </a:endParaRPr>
                    </a:p>
                  </p:txBody>
                </p:sp>
                <p:sp>
                  <p:nvSpPr>
                    <p:cNvPr id="3074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" y="2304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3074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" y="225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30745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65" y="2274"/>
                      <a:ext cx="277" cy="2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US" sz="1200" b="1">
                          <a:solidFill>
                            <a:srgbClr val="FFFF00"/>
                          </a:solidFill>
                        </a:rPr>
                        <a:t>10</a:t>
                      </a:r>
                      <a:endParaRPr lang="es-ES" sz="1200" b="1">
                        <a:solidFill>
                          <a:srgbClr val="FFFF00"/>
                        </a:solidFill>
                      </a:endParaRPr>
                    </a:p>
                  </p:txBody>
                </p:sp>
                <p:sp>
                  <p:nvSpPr>
                    <p:cNvPr id="30746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87" y="2352"/>
                      <a:ext cx="277" cy="2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US" sz="1200" b="1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es-ES" sz="1200" b="1">
                        <a:solidFill>
                          <a:srgbClr val="FFFF00"/>
                        </a:solidFill>
                      </a:endParaRPr>
                    </a:p>
                  </p:txBody>
                </p:sp>
                <p:sp>
                  <p:nvSpPr>
                    <p:cNvPr id="3074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2352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</p:grpSp>
        <p:grpSp>
          <p:nvGrpSpPr>
            <p:cNvPr id="30748" name="Group 28"/>
            <p:cNvGrpSpPr>
              <a:grpSpLocks/>
            </p:cNvGrpSpPr>
            <p:nvPr/>
          </p:nvGrpSpPr>
          <p:grpSpPr bwMode="auto">
            <a:xfrm>
              <a:off x="2448" y="1440"/>
              <a:ext cx="856" cy="384"/>
              <a:chOff x="2448" y="1440"/>
              <a:chExt cx="856" cy="384"/>
            </a:xfrm>
          </p:grpSpPr>
          <p:sp>
            <p:nvSpPr>
              <p:cNvPr id="30749" name="Text Box 29"/>
              <p:cNvSpPr txBox="1">
                <a:spLocks noChangeArrowheads="1"/>
              </p:cNvSpPr>
              <p:nvPr/>
            </p:nvSpPr>
            <p:spPr bwMode="auto">
              <a:xfrm>
                <a:off x="2448" y="1440"/>
                <a:ext cx="856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srgbClr val="FFFF00"/>
                    </a:solidFill>
                  </a:rPr>
                  <a:t>MARCADOR</a:t>
                </a:r>
                <a:endParaRPr lang="es-ES" sz="12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750" name="Line 30"/>
              <p:cNvSpPr>
                <a:spLocks noChangeShapeType="1"/>
              </p:cNvSpPr>
              <p:nvPr/>
            </p:nvSpPr>
            <p:spPr bwMode="auto">
              <a:xfrm>
                <a:off x="2832" y="163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1052514" y="549275"/>
            <a:ext cx="7788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SUBUNIDADES GLUTENINAS </a:t>
            </a:r>
            <a:br>
              <a:rPr lang="en-US" sz="24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2"/>
                </a:solidFill>
              </a:rPr>
              <a:t>ALTO PESO MOLECULAR</a:t>
            </a:r>
            <a:endParaRPr lang="es-ES" sz="2400" b="1">
              <a:solidFill>
                <a:schemeClr val="tx2"/>
              </a:solidFill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7332663" y="2044700"/>
            <a:ext cx="2228850" cy="3581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8075613" y="20447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8818563" y="20447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7508875" y="1398589"/>
            <a:ext cx="1861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accent2"/>
                </a:solidFill>
              </a:rPr>
              <a:t>A</a:t>
            </a:r>
            <a:r>
              <a:rPr lang="en-US" sz="2400" b="1"/>
              <a:t>      </a:t>
            </a:r>
            <a:r>
              <a:rPr lang="en-US" sz="2400" b="1">
                <a:solidFill>
                  <a:srgbClr val="FF0000"/>
                </a:solidFill>
              </a:rPr>
              <a:t>B</a:t>
            </a:r>
            <a:r>
              <a:rPr lang="en-US" sz="2400" b="1"/>
              <a:t>      </a:t>
            </a:r>
            <a:r>
              <a:rPr lang="en-US" sz="2400" b="1">
                <a:solidFill>
                  <a:srgbClr val="008000"/>
                </a:solidFill>
              </a:rPr>
              <a:t>D</a:t>
            </a:r>
            <a:endParaRPr lang="es-ES" sz="2400" b="1">
              <a:solidFill>
                <a:srgbClr val="008000"/>
              </a:solidFill>
            </a:endParaRPr>
          </a:p>
        </p:txBody>
      </p:sp>
      <p:grpSp>
        <p:nvGrpSpPr>
          <p:cNvPr id="30756" name="Group 36"/>
          <p:cNvGrpSpPr>
            <a:grpSpLocks/>
          </p:cNvGrpSpPr>
          <p:nvPr/>
        </p:nvGrpSpPr>
        <p:grpSpPr bwMode="auto">
          <a:xfrm>
            <a:off x="7332663" y="2058989"/>
            <a:ext cx="1485900" cy="446087"/>
            <a:chOff x="4128" y="1161"/>
            <a:chExt cx="864" cy="281"/>
          </a:xfrm>
        </p:grpSpPr>
        <p:sp>
          <p:nvSpPr>
            <p:cNvPr id="30757" name="Line 37"/>
            <p:cNvSpPr>
              <a:spLocks noChangeShapeType="1"/>
            </p:cNvSpPr>
            <p:nvPr/>
          </p:nvSpPr>
          <p:spPr bwMode="auto">
            <a:xfrm>
              <a:off x="4128" y="1392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4560" y="1344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4166" y="1209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  <a:endParaRPr lang="es-ES"/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4560" y="1161"/>
              <a:ext cx="2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2*</a:t>
              </a:r>
              <a:endParaRPr lang="es-ES"/>
            </a:p>
          </p:txBody>
        </p:sp>
      </p:grpSp>
      <p:grpSp>
        <p:nvGrpSpPr>
          <p:cNvPr id="30761" name="Group 41"/>
          <p:cNvGrpSpPr>
            <a:grpSpLocks/>
          </p:cNvGrpSpPr>
          <p:nvPr/>
        </p:nvGrpSpPr>
        <p:grpSpPr bwMode="auto">
          <a:xfrm>
            <a:off x="7332664" y="2273301"/>
            <a:ext cx="2246844" cy="1146175"/>
            <a:chOff x="4128" y="1296"/>
            <a:chExt cx="1306" cy="722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128" y="1776"/>
              <a:ext cx="43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0763" name="Line 43"/>
            <p:cNvSpPr>
              <a:spLocks noChangeShapeType="1"/>
            </p:cNvSpPr>
            <p:nvPr/>
          </p:nvSpPr>
          <p:spPr bwMode="auto">
            <a:xfrm>
              <a:off x="4560" y="1440"/>
              <a:ext cx="43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560" y="1824"/>
              <a:ext cx="43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700" y="1296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2</a:t>
              </a:r>
              <a:endParaRPr lang="es-ES"/>
            </a:p>
          </p:txBody>
        </p:sp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4604" y="1785"/>
              <a:ext cx="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12</a:t>
              </a:r>
              <a:endParaRPr lang="es-ES"/>
            </a:p>
          </p:txBody>
        </p:sp>
        <p:sp>
          <p:nvSpPr>
            <p:cNvPr id="30767" name="Text Box 47"/>
            <p:cNvSpPr txBox="1">
              <a:spLocks noChangeArrowheads="1"/>
            </p:cNvSpPr>
            <p:nvPr/>
          </p:nvSpPr>
          <p:spPr bwMode="auto">
            <a:xfrm>
              <a:off x="5040" y="1785"/>
              <a:ext cx="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10</a:t>
              </a:r>
              <a:endParaRPr lang="es-ES"/>
            </a:p>
          </p:txBody>
        </p:sp>
        <p:sp>
          <p:nvSpPr>
            <p:cNvPr id="30768" name="Line 48"/>
            <p:cNvSpPr>
              <a:spLocks noChangeShapeType="1"/>
            </p:cNvSpPr>
            <p:nvPr/>
          </p:nvSpPr>
          <p:spPr bwMode="auto">
            <a:xfrm>
              <a:off x="4992" y="1776"/>
              <a:ext cx="43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0769" name="Text Box 49"/>
            <p:cNvSpPr txBox="1">
              <a:spLocks noChangeArrowheads="1"/>
            </p:cNvSpPr>
            <p:nvPr/>
          </p:nvSpPr>
          <p:spPr bwMode="auto">
            <a:xfrm>
              <a:off x="5084" y="1296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5</a:t>
              </a:r>
              <a:endParaRPr lang="es-ES"/>
            </a:p>
          </p:txBody>
        </p:sp>
        <p:grpSp>
          <p:nvGrpSpPr>
            <p:cNvPr id="30770" name="Group 50"/>
            <p:cNvGrpSpPr>
              <a:grpSpLocks/>
            </p:cNvGrpSpPr>
            <p:nvPr/>
          </p:nvGrpSpPr>
          <p:grpSpPr bwMode="auto">
            <a:xfrm>
              <a:off x="4128" y="1449"/>
              <a:ext cx="1306" cy="377"/>
              <a:chOff x="4128" y="1449"/>
              <a:chExt cx="1306" cy="377"/>
            </a:xfrm>
          </p:grpSpPr>
          <p:sp>
            <p:nvSpPr>
              <p:cNvPr id="30771" name="Line 51"/>
              <p:cNvSpPr>
                <a:spLocks noChangeShapeType="1"/>
              </p:cNvSpPr>
              <p:nvPr/>
            </p:nvSpPr>
            <p:spPr bwMode="auto">
              <a:xfrm>
                <a:off x="4128" y="1584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30772" name="Group 52"/>
              <p:cNvGrpSpPr>
                <a:grpSpLocks/>
              </p:cNvGrpSpPr>
              <p:nvPr/>
            </p:nvGrpSpPr>
            <p:grpSpPr bwMode="auto">
              <a:xfrm>
                <a:off x="4128" y="1449"/>
                <a:ext cx="1306" cy="377"/>
                <a:chOff x="4128" y="1449"/>
                <a:chExt cx="1306" cy="377"/>
              </a:xfrm>
            </p:grpSpPr>
            <p:sp>
              <p:nvSpPr>
                <p:cNvPr id="30773" name="Line 53"/>
                <p:cNvSpPr>
                  <a:spLocks noChangeShapeType="1"/>
                </p:cNvSpPr>
                <p:nvPr/>
              </p:nvSpPr>
              <p:spPr bwMode="auto">
                <a:xfrm>
                  <a:off x="4128" y="1488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0774" name="Line 54"/>
                <p:cNvSpPr>
                  <a:spLocks noChangeShapeType="1"/>
                </p:cNvSpPr>
                <p:nvPr/>
              </p:nvSpPr>
              <p:spPr bwMode="auto">
                <a:xfrm>
                  <a:off x="4128" y="1680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0775" name="Line 55"/>
                <p:cNvSpPr>
                  <a:spLocks noChangeShapeType="1"/>
                </p:cNvSpPr>
                <p:nvPr/>
              </p:nvSpPr>
              <p:spPr bwMode="auto">
                <a:xfrm>
                  <a:off x="4560" y="1728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0776" name="Line 56"/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077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364" y="1449"/>
                  <a:ext cx="18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/>
                    <a:t>7</a:t>
                  </a:r>
                  <a:endParaRPr lang="es-ES"/>
                </a:p>
              </p:txBody>
            </p:sp>
            <p:sp>
              <p:nvSpPr>
                <p:cNvPr id="3077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604" y="1545"/>
                  <a:ext cx="18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/>
                    <a:t>9</a:t>
                  </a:r>
                  <a:endParaRPr lang="es-ES"/>
                </a:p>
              </p:txBody>
            </p:sp>
            <p:sp>
              <p:nvSpPr>
                <p:cNvPr id="3077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358" y="1593"/>
                  <a:ext cx="18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/>
                    <a:t>8</a:t>
                  </a:r>
                  <a:endParaRPr lang="es-ES"/>
                </a:p>
              </p:txBody>
            </p:sp>
            <p:sp>
              <p:nvSpPr>
                <p:cNvPr id="30780" name="Line 60"/>
                <p:cNvSpPr>
                  <a:spLocks noChangeShapeType="1"/>
                </p:cNvSpPr>
                <p:nvPr/>
              </p:nvSpPr>
              <p:spPr bwMode="auto">
                <a:xfrm>
                  <a:off x="4992" y="1680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0781" name="Line 61"/>
                <p:cNvSpPr>
                  <a:spLocks noChangeShapeType="1"/>
                </p:cNvSpPr>
                <p:nvPr/>
              </p:nvSpPr>
              <p:spPr bwMode="auto">
                <a:xfrm>
                  <a:off x="4992" y="1632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078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992" y="1464"/>
                  <a:ext cx="442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600"/>
                    <a:t>17+18</a:t>
                  </a:r>
                  <a:endParaRPr lang="es-ES" sz="1600"/>
                </a:p>
              </p:txBody>
            </p:sp>
          </p:grpSp>
        </p:grpSp>
      </p:grpSp>
      <p:sp>
        <p:nvSpPr>
          <p:cNvPr id="30783" name="Line 63"/>
          <p:cNvSpPr>
            <a:spLocks noChangeShapeType="1"/>
          </p:cNvSpPr>
          <p:nvPr/>
        </p:nvSpPr>
        <p:spPr bwMode="auto">
          <a:xfrm>
            <a:off x="8818563" y="2578100"/>
            <a:ext cx="74295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784" name="Text Box 64"/>
          <p:cNvSpPr txBox="1">
            <a:spLocks noChangeArrowheads="1"/>
          </p:cNvSpPr>
          <p:nvPr/>
        </p:nvSpPr>
        <p:spPr bwMode="auto">
          <a:xfrm>
            <a:off x="119063" y="6308725"/>
            <a:ext cx="5694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663300"/>
                </a:solidFill>
                <a:latin typeface="Tahoma" pitchFamily="34" charset="0"/>
              </a:rPr>
              <a:t>Fuente: Cátedra de Mejoramiento Vegetal</a:t>
            </a:r>
            <a:endParaRPr lang="es-AR" sz="1600" b="1">
              <a:solidFill>
                <a:srgbClr val="6633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1" grpId="0" autoUpdateAnimBg="0"/>
      <p:bldP spid="30752" grpId="0" animBg="1"/>
      <p:bldP spid="30753" grpId="0" animBg="1"/>
      <p:bldP spid="30754" grpId="0" animBg="1"/>
      <p:bldP spid="30755" grpId="0" autoUpdateAnimBg="0"/>
      <p:bldP spid="3078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76252"/>
            <a:ext cx="8915400" cy="652463"/>
          </a:xfrm>
        </p:spPr>
        <p:txBody>
          <a:bodyPr/>
          <a:lstStyle/>
          <a:p>
            <a:r>
              <a:rPr lang="en-US" sz="4800" b="1"/>
              <a:t>A – PAGE</a:t>
            </a:r>
            <a:br>
              <a:rPr lang="en-US" sz="4800" b="1"/>
            </a:br>
            <a:r>
              <a:rPr lang="en-US" sz="2800" b="1"/>
              <a:t>(TRIGO – GLIADINAS)</a:t>
            </a:r>
            <a:endParaRPr lang="es-AR" sz="2800" b="1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800" b="1"/>
              <a:t>Sistema contínuo</a:t>
            </a:r>
          </a:p>
          <a:p>
            <a:r>
              <a:rPr lang="en-US" sz="2800" b="1"/>
              <a:t>GEL: </a:t>
            </a:r>
            <a:r>
              <a:rPr lang="en-US" sz="2400" b="1">
                <a:solidFill>
                  <a:srgbClr val="FF0000"/>
                </a:solidFill>
              </a:rPr>
              <a:t>acd ascórbico + SO</a:t>
            </a:r>
            <a:r>
              <a:rPr lang="en-US" sz="2400" b="1" baseline="-25000">
                <a:solidFill>
                  <a:srgbClr val="FF0000"/>
                </a:solidFill>
              </a:rPr>
              <a:t>4</a:t>
            </a:r>
            <a:r>
              <a:rPr lang="en-US" sz="2400" b="1">
                <a:solidFill>
                  <a:srgbClr val="FF0000"/>
                </a:solidFill>
              </a:rPr>
              <a:t>Fe x 7H</a:t>
            </a:r>
            <a:r>
              <a:rPr lang="en-US" sz="2400" b="1" baseline="-25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O+ H</a:t>
            </a:r>
            <a:r>
              <a:rPr lang="en-US" sz="2400" b="1" baseline="-25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O</a:t>
            </a:r>
            <a:r>
              <a:rPr lang="en-US" sz="2400" b="1" baseline="-25000">
                <a:solidFill>
                  <a:srgbClr val="FF0000"/>
                </a:solidFill>
              </a:rPr>
              <a:t>2</a:t>
            </a:r>
          </a:p>
          <a:p>
            <a:r>
              <a:rPr lang="en-US" sz="2800" b="1"/>
              <a:t>pH ácido: 3,1 – 3,2            </a:t>
            </a:r>
            <a:r>
              <a:rPr lang="en-US" sz="2400" b="1">
                <a:solidFill>
                  <a:srgbClr val="FF0000"/>
                </a:solidFill>
              </a:rPr>
              <a:t>Lactato de Al + Acd Láctico</a:t>
            </a:r>
          </a:p>
          <a:p>
            <a:r>
              <a:rPr lang="en-US" sz="2800" b="1"/>
              <a:t>Solución de extracción    </a:t>
            </a:r>
            <a:r>
              <a:rPr lang="en-US" sz="2400" b="1">
                <a:solidFill>
                  <a:srgbClr val="FF0000"/>
                </a:solidFill>
              </a:rPr>
              <a:t>Etanol %70</a:t>
            </a:r>
          </a:p>
          <a:p>
            <a:r>
              <a:rPr lang="en-US" sz="2800" b="1"/>
              <a:t>Proteína nativa: </a:t>
            </a:r>
            <a:r>
              <a:rPr lang="en-US" sz="2400" b="1">
                <a:solidFill>
                  <a:srgbClr val="FF0000"/>
                </a:solidFill>
              </a:rPr>
              <a:t>prolaminas</a:t>
            </a:r>
          </a:p>
          <a:p>
            <a:r>
              <a:rPr lang="en-US" sz="2800" b="1"/>
              <a:t>Corrida: </a:t>
            </a:r>
            <a:r>
              <a:rPr lang="en-US" sz="2400" b="1">
                <a:solidFill>
                  <a:srgbClr val="FF0000"/>
                </a:solidFill>
              </a:rPr>
              <a:t>3 – 3,5 hs</a:t>
            </a:r>
            <a:r>
              <a:rPr lang="en-US" sz="2800" b="1">
                <a:solidFill>
                  <a:srgbClr val="FF0000"/>
                </a:solidFill>
              </a:rPr>
              <a:t>.</a:t>
            </a:r>
          </a:p>
          <a:p>
            <a:r>
              <a:rPr lang="en-US" sz="2800" b="1"/>
              <a:t>Tinción: </a:t>
            </a:r>
            <a:r>
              <a:rPr lang="en-US" sz="2400" b="1">
                <a:solidFill>
                  <a:srgbClr val="FF0000"/>
                </a:solidFill>
              </a:rPr>
              <a:t>TCA + Coomassie Blue R250</a:t>
            </a:r>
          </a:p>
          <a:p>
            <a:r>
              <a:rPr lang="en-US" sz="2800" b="1"/>
              <a:t>Cálculos</a:t>
            </a:r>
            <a:endParaRPr lang="es-AR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1150</Words>
  <Application>Microsoft Office PowerPoint</Application>
  <PresentationFormat>A4 (210 x 297 mm)</PresentationFormat>
  <Paragraphs>299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Symbol</vt:lpstr>
      <vt:lpstr>Tahoma</vt:lpstr>
      <vt:lpstr>Times New Roman</vt:lpstr>
      <vt:lpstr>Diseño predeterminado</vt:lpstr>
      <vt:lpstr>Diapositiva 1</vt:lpstr>
      <vt:lpstr>IDENTIFICACION VARIETAL</vt:lpstr>
      <vt:lpstr>CLASIFICACIÓN DE LAS PROTEÍNAS</vt:lpstr>
      <vt:lpstr>ELECTROFORESIS</vt:lpstr>
      <vt:lpstr>EQUIPAMIENTO</vt:lpstr>
      <vt:lpstr>SDS -  PAGE (TRIGO – GLUTENINAS)</vt:lpstr>
      <vt:lpstr>Diapositiva 7</vt:lpstr>
      <vt:lpstr>Diapositiva 8</vt:lpstr>
      <vt:lpstr>A – PAGE (TRIGO – GLIADINAS)</vt:lpstr>
      <vt:lpstr>Diapositiva 10</vt:lpstr>
      <vt:lpstr>Electroforesis Capilar</vt:lpstr>
      <vt:lpstr>Detalles del Equipo</vt:lpstr>
      <vt:lpstr>Diapositiva 13</vt:lpstr>
      <vt:lpstr>Electroforegramas de gliadinas analizado a través de EC</vt:lpstr>
      <vt:lpstr>Electroforegramas de trigos</vt:lpstr>
      <vt:lpstr>OTRAS TÉCNICAS MOLECULARES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Países que adoptaron en mayor medida la Biotecnolgía, hasta 2011</vt:lpstr>
      <vt:lpstr>Situación actual en Argentina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Biotecnología en números y Novedades</vt:lpstr>
      <vt:lpstr>Maíz SmartStax . MONSANTO – DOW AgroSciences  </vt:lpstr>
      <vt:lpstr>Nuevos OGM en Argentina</vt:lpstr>
    </vt:vector>
  </TitlesOfParts>
  <Company>Cátedra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Situación Actual</dc:title>
  <dc:creator>NS</dc:creator>
  <cp:lastModifiedBy>Nelly</cp:lastModifiedBy>
  <cp:revision>55</cp:revision>
  <dcterms:created xsi:type="dcterms:W3CDTF">2002-05-22T13:33:16Z</dcterms:created>
  <dcterms:modified xsi:type="dcterms:W3CDTF">2012-06-05T12:56:36Z</dcterms:modified>
</cp:coreProperties>
</file>